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7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0" r:id="rId24"/>
    <p:sldId id="277" r:id="rId25"/>
    <p:sldId id="281" r:id="rId26"/>
    <p:sldId id="278" r:id="rId27"/>
    <p:sldId id="283" r:id="rId28"/>
    <p:sldId id="282" r:id="rId29"/>
  </p:sldIdLst>
  <p:sldSz cx="9144000" cy="5715000" type="screen16x1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3" pos="2880" userDrawn="1">
          <p15:clr>
            <a:srgbClr val="A4A3A4"/>
          </p15:clr>
        </p15:guide>
        <p15:guide id="4" pos="3833" userDrawn="1">
          <p15:clr>
            <a:srgbClr val="A4A3A4"/>
          </p15:clr>
        </p15:guide>
        <p15:guide id="5" orient="horz" pos="938" userDrawn="1">
          <p15:clr>
            <a:srgbClr val="A4A3A4"/>
          </p15:clr>
        </p15:guide>
        <p15:guide id="6" orient="horz" pos="1959"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QfWPM+7DTBHeZyvZqAaZaACOpY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50A0"/>
    <a:srgbClr val="92C14E"/>
    <a:srgbClr val="E3DCED"/>
    <a:srgbClr val="DDEEC7"/>
    <a:srgbClr val="EE4639"/>
    <a:srgbClr val="00B1C2"/>
    <a:srgbClr val="D1EFF4"/>
    <a:srgbClr val="FFEDBF"/>
    <a:srgbClr val="FFD7C1"/>
    <a:srgbClr val="D9DB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9B841B-544A-4C48-B8CA-E92CD17B34D1}">
  <a:tblStyle styleId="{2D9B841B-544A-4C48-B8CA-E92CD17B34D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7"/>
    <p:restoredTop sz="94681"/>
  </p:normalViewPr>
  <p:slideViewPr>
    <p:cSldViewPr snapToGrid="0">
      <p:cViewPr varScale="1">
        <p:scale>
          <a:sx n="104" d="100"/>
          <a:sy n="104" d="100"/>
        </p:scale>
        <p:origin x="192" y="544"/>
      </p:cViewPr>
      <p:guideLst>
        <p:guide pos="2880"/>
        <p:guide pos="3833"/>
        <p:guide orient="horz" pos="938"/>
        <p:guide orient="horz" pos="1959"/>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80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805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4"/>
            <a:ext cx="2945659" cy="49805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PE"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latin typeface="Arial"/>
              <a:ea typeface="Arial"/>
              <a:cs typeface="Arial"/>
              <a:sym typeface="Arial"/>
            </a:endParaRPr>
          </a:p>
        </p:txBody>
      </p:sp>
      <p:sp>
        <p:nvSpPr>
          <p:cNvPr id="26" name="Google Shape;26;p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5" name="Google Shape;95;p1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02" name="Google Shape;102;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10" name="Google Shape;110;p1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17" name="Google Shape;117;p1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1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24" name="Google Shape;124;p1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1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31" name="Google Shape;131;p1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1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38" name="Google Shape;138;p1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1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45" name="Google Shape;145;p1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53" name="Google Shape;153;p1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60" name="Google Shape;160;p1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 name="Google Shape;38;p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2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PE">
                <a:latin typeface="Arial"/>
                <a:ea typeface="Arial"/>
                <a:cs typeface="Arial"/>
                <a:sym typeface="Arial"/>
              </a:rPr>
              <a:t>MVP = Mínimum Viable Product</a:t>
            </a:r>
            <a:endParaRPr>
              <a:latin typeface="Arial"/>
              <a:ea typeface="Arial"/>
              <a:cs typeface="Arial"/>
              <a:sym typeface="Arial"/>
            </a:endParaRPr>
          </a:p>
        </p:txBody>
      </p:sp>
      <p:sp>
        <p:nvSpPr>
          <p:cNvPr id="167" name="Google Shape;167;p2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2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PE" sz="1200" b="0" i="0">
                <a:solidFill>
                  <a:schemeClr val="dk1"/>
                </a:solidFill>
                <a:latin typeface="Calibri"/>
                <a:ea typeface="Calibri"/>
                <a:cs typeface="Calibri"/>
                <a:sym typeface="Calibri"/>
              </a:rPr>
              <a:t>En este vídeo, aprenderemos a validar las hipótesis de soluciones que hemos planteado, para lo cual estableceremos segmentos de clientes, propuestas de valor y Producto Mínimo Viable con el que vamos a hacer experimentos para validar nuestro modelo de negocio.</a:t>
            </a:r>
            <a:endParaRPr>
              <a:latin typeface="Arial"/>
              <a:ea typeface="Arial"/>
              <a:cs typeface="Arial"/>
              <a:sym typeface="Arial"/>
            </a:endParaRPr>
          </a:p>
        </p:txBody>
      </p:sp>
      <p:sp>
        <p:nvSpPr>
          <p:cNvPr id="174" name="Google Shape;174;p2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2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a:latin typeface="Arial"/>
              <a:ea typeface="Arial"/>
              <a:cs typeface="Arial"/>
              <a:sym typeface="Arial"/>
            </a:endParaRPr>
          </a:p>
        </p:txBody>
      </p:sp>
      <p:sp>
        <p:nvSpPr>
          <p:cNvPr id="183" name="Google Shape;183;p2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2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3" indent="0" algn="l" rtl="0">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marL="0" lvl="0" indent="0" algn="l" rtl="0">
              <a:spcBef>
                <a:spcPts val="0"/>
              </a:spcBef>
              <a:spcAft>
                <a:spcPts val="0"/>
              </a:spcAft>
              <a:buNone/>
            </a:pPr>
            <a:endParaRPr sz="1200">
              <a:latin typeface="Arial"/>
              <a:ea typeface="Arial"/>
              <a:cs typeface="Arial"/>
              <a:sym typeface="Arial"/>
            </a:endParaRPr>
          </a:p>
        </p:txBody>
      </p:sp>
      <p:sp>
        <p:nvSpPr>
          <p:cNvPr id="191" name="Google Shape;191;p2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45" name="Google Shape;45;p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2" name="Google Shape;52;p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0" name="Google Shape;60;p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7" name="Google Shape;67;p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4" name="Google Shape;74;p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1" name="Google Shape;81;p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8" name="Google Shape;88;p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ema - Video">
  <p:cSld name="Subtema - Video">
    <p:spTree>
      <p:nvGrpSpPr>
        <p:cNvPr id="1" name="Shape 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Rectangle 3">
            <a:extLst>
              <a:ext uri="{FF2B5EF4-FFF2-40B4-BE49-F238E27FC236}">
                <a16:creationId xmlns:a16="http://schemas.microsoft.com/office/drawing/2014/main" id="{D2E3FE08-8567-CB46-B6EC-C42C4BE93197}"/>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F2A7F57A-FE51-C240-AE8F-08BED5A73007}"/>
              </a:ext>
            </a:extLst>
          </p:cNvPr>
          <p:cNvSpPr txBox="1"/>
          <p:nvPr userDrawn="1"/>
        </p:nvSpPr>
        <p:spPr>
          <a:xfrm>
            <a:off x="876300" y="5343295"/>
            <a:ext cx="2236510"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MODELOS DE NEGOCIOS Y STARTUPS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04</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D7B54040-A039-1743-BF68-2315F7C0CDC1}"/>
              </a:ext>
            </a:extLst>
          </p:cNvPr>
          <p:cNvPicPr>
            <a:picLocks noChangeAspect="1"/>
          </p:cNvPicPr>
          <p:nvPr userDrawn="1"/>
        </p:nvPicPr>
        <p:blipFill>
          <a:blip r:embed="rId7"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431" userDrawn="1">
          <p15:clr>
            <a:srgbClr val="F26B43"/>
          </p15:clr>
        </p15:guide>
        <p15:guide id="6" pos="317" userDrawn="1">
          <p15:clr>
            <a:srgbClr val="F26B43"/>
          </p15:clr>
        </p15:guide>
        <p15:guide id="7" orient="horz" pos="303" userDrawn="1">
          <p15:clr>
            <a:srgbClr val="F26B43"/>
          </p15:clr>
        </p15:guide>
        <p15:guide id="8" orient="horz" pos="575" userDrawn="1">
          <p15:clr>
            <a:srgbClr val="F26B43"/>
          </p15:clr>
        </p15:guide>
        <p15:guide id="9" orient="horz" pos="3297" userDrawn="1">
          <p15:clr>
            <a:srgbClr val="F26B43"/>
          </p15:clr>
        </p15:guide>
        <p15:guide id="10"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www.uaeh.edu.mx/scige/boletin/tlahuelilpan/n4/e3.html" TargetMode="External"/><Relationship Id="rId2" Type="http://schemas.openxmlformats.org/officeDocument/2006/relationships/hyperlink" Target="https://www.significados.com/hipotesis/"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9" name="Rectángulo 8">
            <a:extLst>
              <a:ext uri="{FF2B5EF4-FFF2-40B4-BE49-F238E27FC236}">
                <a16:creationId xmlns:a16="http://schemas.microsoft.com/office/drawing/2014/main" id="{2990CA32-685B-654E-89EE-DD9B13D13507}"/>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CuadroTexto 9">
            <a:extLst>
              <a:ext uri="{FF2B5EF4-FFF2-40B4-BE49-F238E27FC236}">
                <a16:creationId xmlns:a16="http://schemas.microsoft.com/office/drawing/2014/main" id="{C0703D40-C838-8041-8F08-B0D127F90B6E}"/>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MODELOS DE NEGOCIO Y STARTUPS</a:t>
            </a:r>
          </a:p>
        </p:txBody>
      </p:sp>
      <p:sp>
        <p:nvSpPr>
          <p:cNvPr id="11" name="Rectángulo 10">
            <a:extLst>
              <a:ext uri="{FF2B5EF4-FFF2-40B4-BE49-F238E27FC236}">
                <a16:creationId xmlns:a16="http://schemas.microsoft.com/office/drawing/2014/main" id="{CAEB1CCF-C27A-7248-A2FA-26F60133DA05}"/>
              </a:ext>
            </a:extLst>
          </p:cNvPr>
          <p:cNvSpPr/>
          <p:nvPr/>
        </p:nvSpPr>
        <p:spPr>
          <a:xfrm>
            <a:off x="503238" y="3219842"/>
            <a:ext cx="3249612" cy="864083"/>
          </a:xfrm>
          <a:prstGeom prst="rect">
            <a:avLst/>
          </a:prstGeom>
        </p:spPr>
        <p:txBody>
          <a:bodyPr wrap="square" lIns="0" tIns="0" rIns="0" bIns="0">
            <a:spAutoFit/>
          </a:bodyPr>
          <a:lstStyle/>
          <a:p>
            <a:pPr marL="177800" indent="-177800">
              <a:lnSpc>
                <a:spcPct val="120000"/>
              </a:lnSpc>
              <a:buClr>
                <a:srgbClr val="B6508F"/>
              </a:buClr>
              <a:buSzPct val="100000"/>
              <a:buFont typeface="Arial"/>
              <a:buChar char="•"/>
            </a:pPr>
            <a:r>
              <a:rPr lang="es-PE" sz="1200" dirty="0">
                <a:latin typeface="Graphik-Medium" charset="0"/>
                <a:sym typeface="Calibri"/>
              </a:rPr>
              <a:t>Identificación y priorización </a:t>
            </a:r>
            <a:br>
              <a:rPr lang="es-PE" sz="1200" dirty="0">
                <a:latin typeface="Graphik-Medium" charset="0"/>
                <a:sym typeface="Calibri"/>
              </a:rPr>
            </a:br>
            <a:r>
              <a:rPr lang="es-PE" sz="1200" dirty="0">
                <a:latin typeface="Graphik-Medium" charset="0"/>
                <a:sym typeface="Calibri"/>
              </a:rPr>
              <a:t>de hipótesis</a:t>
            </a:r>
            <a:endParaRPr lang="es-PE" sz="1200" dirty="0">
              <a:latin typeface="Graphik-Medium" charset="0"/>
            </a:endParaRPr>
          </a:p>
          <a:p>
            <a:pPr marL="177800" indent="-177800">
              <a:lnSpc>
                <a:spcPct val="120000"/>
              </a:lnSpc>
              <a:buClr>
                <a:srgbClr val="B6508F"/>
              </a:buClr>
              <a:buSzPct val="100000"/>
              <a:buFont typeface="Arial"/>
              <a:buChar char="•"/>
            </a:pPr>
            <a:r>
              <a:rPr lang="es-PE" sz="1200" dirty="0">
                <a:latin typeface="Graphik-Medium" charset="0"/>
                <a:sym typeface="Calibri"/>
              </a:rPr>
              <a:t>Contraste de la hipótesis</a:t>
            </a:r>
            <a:endParaRPr lang="es-PE" sz="1200" dirty="0">
              <a:latin typeface="Graphik-Medium" charset="0"/>
            </a:endParaRPr>
          </a:p>
          <a:p>
            <a:pPr marL="177800" indent="-177800">
              <a:lnSpc>
                <a:spcPct val="120000"/>
              </a:lnSpc>
              <a:buClr>
                <a:srgbClr val="B6508F"/>
              </a:buClr>
              <a:buSzPct val="100000"/>
              <a:buFont typeface="Arial"/>
              <a:buChar char="•"/>
            </a:pPr>
            <a:r>
              <a:rPr lang="es-PE" sz="1200" dirty="0">
                <a:latin typeface="Graphik-Medium" charset="0"/>
                <a:sym typeface="Calibri"/>
              </a:rPr>
              <a:t>Validación de la hipótesis de solución</a:t>
            </a:r>
            <a:endParaRPr lang="es-PE" sz="1200" dirty="0">
              <a:latin typeface="Graphik-Medium" charset="0"/>
            </a:endParaRPr>
          </a:p>
        </p:txBody>
      </p:sp>
      <p:sp>
        <p:nvSpPr>
          <p:cNvPr id="12" name="CuadroTexto 11">
            <a:extLst>
              <a:ext uri="{FF2B5EF4-FFF2-40B4-BE49-F238E27FC236}">
                <a16:creationId xmlns:a16="http://schemas.microsoft.com/office/drawing/2014/main" id="{9E86754B-679C-B94D-8745-9918E9B2A21F}"/>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B6508F"/>
                </a:solidFill>
                <a:latin typeface="Calibri" charset="0"/>
                <a:ea typeface="Calibri" charset="0"/>
                <a:cs typeface="Calibri" charset="0"/>
              </a:rPr>
              <a:t>TEMA 04</a:t>
            </a:r>
          </a:p>
        </p:txBody>
      </p:sp>
      <p:pic>
        <p:nvPicPr>
          <p:cNvPr id="13" name="Imagen 12">
            <a:extLst>
              <a:ext uri="{FF2B5EF4-FFF2-40B4-BE49-F238E27FC236}">
                <a16:creationId xmlns:a16="http://schemas.microsoft.com/office/drawing/2014/main" id="{FAE7302B-2158-7B49-999D-55E84B22266C}"/>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4" name="Imagen 13">
            <a:extLst>
              <a:ext uri="{FF2B5EF4-FFF2-40B4-BE49-F238E27FC236}">
                <a16:creationId xmlns:a16="http://schemas.microsoft.com/office/drawing/2014/main" id="{675D209C-FE0A-DB48-92A0-C7C8708F34E1}"/>
              </a:ext>
            </a:extLst>
          </p:cNvPr>
          <p:cNvPicPr>
            <a:picLocks noChangeAspect="1"/>
          </p:cNvPicPr>
          <p:nvPr/>
        </p:nvPicPr>
        <p:blipFill>
          <a:blip r:embed="rId4"/>
          <a:stretch>
            <a:fillRect/>
          </a:stretch>
        </p:blipFill>
        <p:spPr>
          <a:xfrm>
            <a:off x="3752850" y="0"/>
            <a:ext cx="5391150" cy="5715000"/>
          </a:xfrm>
          <a:prstGeom prst="rect">
            <a:avLst/>
          </a:prstGeom>
        </p:spPr>
      </p:pic>
      <p:sp>
        <p:nvSpPr>
          <p:cNvPr id="16" name="Rectángulo 15">
            <a:extLst>
              <a:ext uri="{FF2B5EF4-FFF2-40B4-BE49-F238E27FC236}">
                <a16:creationId xmlns:a16="http://schemas.microsoft.com/office/drawing/2014/main" id="{0C7B8E97-133E-974B-8198-1608F28DD7DA}"/>
              </a:ext>
            </a:extLst>
          </p:cNvPr>
          <p:cNvSpPr/>
          <p:nvPr/>
        </p:nvSpPr>
        <p:spPr>
          <a:xfrm>
            <a:off x="503239" y="2177570"/>
            <a:ext cx="3056852" cy="886397"/>
          </a:xfrm>
          <a:prstGeom prst="rect">
            <a:avLst/>
          </a:prstGeom>
        </p:spPr>
        <p:txBody>
          <a:bodyPr wrap="square" lIns="0" tIns="0" rIns="0" bIns="0">
            <a:spAutoFit/>
          </a:bodyPr>
          <a:lstStyle/>
          <a:p>
            <a:pPr>
              <a:lnSpc>
                <a:spcPct val="90000"/>
              </a:lnSpc>
            </a:pPr>
            <a:r>
              <a:rPr lang="es-PE" sz="3200" dirty="0">
                <a:latin typeface="Graphik-Medium" charset="0"/>
                <a:ea typeface="Graphik-Medium" charset="0"/>
                <a:cs typeface="Graphik-Medium" charset="0"/>
              </a:rPr>
              <a:t>HIPÓTESIS DE </a:t>
            </a:r>
            <a:r>
              <a:rPr lang="es-PE" sz="3200" b="1" dirty="0">
                <a:latin typeface="Graphik Bold" charset="0"/>
                <a:ea typeface="Graphik Bold" charset="0"/>
                <a:cs typeface="Graphik Bold" charset="0"/>
              </a:rPr>
              <a:t>SOLUCIONES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9"/>
          <p:cNvSpPr txBox="1"/>
          <p:nvPr/>
        </p:nvSpPr>
        <p:spPr>
          <a:xfrm>
            <a:off x="503237" y="1461157"/>
            <a:ext cx="7836314" cy="3770263"/>
          </a:xfrm>
          <a:prstGeom prst="rect">
            <a:avLst/>
          </a:prstGeom>
          <a:noFill/>
          <a:ln>
            <a:noFill/>
          </a:ln>
        </p:spPr>
        <p:txBody>
          <a:bodyPr spcFirstLastPara="1" wrap="square" lIns="0" tIns="0" rIns="0" bIns="0" anchor="t" anchorCtr="0">
            <a:spAutoFit/>
          </a:bodyPr>
          <a:lstStyle/>
          <a:p>
            <a:pPr marL="180975" marR="0" lvl="0" indent="-169863"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Se refiere a si ya existen soluciones para este problema o si nuestra ”solución“ cambia la forma </a:t>
            </a:r>
            <a:br>
              <a:rPr lang="es-PE" sz="1500" dirty="0">
                <a:solidFill>
                  <a:srgbClr val="262626"/>
                </a:solidFill>
                <a:latin typeface="Calibri"/>
                <a:ea typeface="Calibri"/>
                <a:cs typeface="Calibri"/>
                <a:sym typeface="Calibri"/>
              </a:rPr>
            </a:br>
            <a:r>
              <a:rPr lang="es-PE" sz="1500" dirty="0">
                <a:solidFill>
                  <a:srgbClr val="262626"/>
                </a:solidFill>
                <a:latin typeface="Calibri"/>
                <a:ea typeface="Calibri"/>
                <a:cs typeface="Calibri"/>
                <a:sym typeface="Calibri"/>
              </a:rPr>
              <a:t>de resolverlo. </a:t>
            </a:r>
            <a:endParaRPr sz="1500" dirty="0"/>
          </a:p>
          <a:p>
            <a:pPr marL="180975" marR="0" lvl="0" indent="-169863"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Se califica de 0 a 10, siendo 0 una solución repetitiva con modificaciones o mejoras leves, y 10 cuando creamos una manera disruptiva reenfocando totalmente la manera de ver el problema y brindando una solución no existente hasta el momento.</a:t>
            </a:r>
            <a:endParaRPr sz="1500" dirty="0"/>
          </a:p>
          <a:p>
            <a:pPr marL="11725" marR="0" lvl="0" indent="0" algn="l" rtl="0">
              <a:spcBef>
                <a:spcPts val="0"/>
              </a:spcBef>
              <a:spcAft>
                <a:spcPts val="0"/>
              </a:spcAft>
              <a:buNone/>
            </a:pPr>
            <a:endParaRPr sz="1500" dirty="0">
              <a:solidFill>
                <a:srgbClr val="262626"/>
              </a:solidFill>
              <a:latin typeface="Calibri"/>
              <a:ea typeface="Calibri"/>
              <a:cs typeface="Calibri"/>
              <a:sym typeface="Calibri"/>
            </a:endParaRPr>
          </a:p>
          <a:p>
            <a:pPr marL="11725" marR="0" lvl="0" indent="0" algn="l" rtl="0">
              <a:spcBef>
                <a:spcPts val="0"/>
              </a:spcBef>
              <a:spcAft>
                <a:spcPts val="0"/>
              </a:spcAft>
              <a:buNone/>
            </a:pPr>
            <a:endParaRPr lang="es-ES" sz="1500" dirty="0">
              <a:solidFill>
                <a:srgbClr val="262626"/>
              </a:solidFill>
              <a:latin typeface="Calibri"/>
              <a:ea typeface="Calibri"/>
              <a:cs typeface="Calibri"/>
              <a:sym typeface="Calibri"/>
            </a:endParaRPr>
          </a:p>
          <a:p>
            <a:pPr marL="11725" marR="0" lvl="0" indent="0" algn="l" rtl="0">
              <a:spcBef>
                <a:spcPts val="0"/>
              </a:spcBef>
              <a:spcAft>
                <a:spcPts val="0"/>
              </a:spcAft>
              <a:buNone/>
            </a:pPr>
            <a:endParaRPr lang="es-PE" sz="1500" dirty="0">
              <a:solidFill>
                <a:srgbClr val="262626"/>
              </a:solidFill>
              <a:latin typeface="Calibri"/>
              <a:ea typeface="Calibri"/>
              <a:cs typeface="Calibri"/>
              <a:sym typeface="Calibri"/>
            </a:endParaRPr>
          </a:p>
          <a:p>
            <a:pPr marL="11725" marR="0" lvl="0" indent="0" algn="l" rtl="0">
              <a:spcBef>
                <a:spcPts val="0"/>
              </a:spcBef>
              <a:spcAft>
                <a:spcPts val="0"/>
              </a:spcAft>
              <a:buNone/>
            </a:pPr>
            <a:endParaRPr sz="1500" dirty="0">
              <a:solidFill>
                <a:srgbClr val="262626"/>
              </a:solidFill>
              <a:latin typeface="Calibri"/>
              <a:ea typeface="Calibri"/>
              <a:cs typeface="Calibri"/>
              <a:sym typeface="Calibri"/>
            </a:endParaRPr>
          </a:p>
          <a:p>
            <a:pPr marL="180975" marR="0" lvl="0" indent="-169863"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Está referido a si el problema a resolver es algo que no solo aqueja a un grupo específico, sino que también se da en otras regiones o países. </a:t>
            </a:r>
            <a:endParaRPr sz="1500" dirty="0"/>
          </a:p>
          <a:p>
            <a:pPr marL="180975" marR="0" lvl="0" indent="-169863"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Se califica de 0 a 10, siendo 0 si nuestra solución se circunscribe limitándose a una zona específica, y 10 cuando su aplicación podría también llevarse a diferentes partes del mundo, siendo global como su máxima expresión, con adaptaciones obligatorias pero que no implican un cambio mayor en el modelo de negocio en sí.</a:t>
            </a:r>
            <a:endParaRPr sz="1500" dirty="0"/>
          </a:p>
        </p:txBody>
      </p:sp>
      <p:sp>
        <p:nvSpPr>
          <p:cNvPr id="4" name="Rectangle 5">
            <a:extLst>
              <a:ext uri="{FF2B5EF4-FFF2-40B4-BE49-F238E27FC236}">
                <a16:creationId xmlns:a16="http://schemas.microsoft.com/office/drawing/2014/main" id="{41515430-0BD4-884D-851F-36E5B2F8949A}"/>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52EE2F72-C280-004E-BE4E-065E9E53BEAC}"/>
              </a:ext>
            </a:extLst>
          </p:cNvPr>
          <p:cNvGrpSpPr/>
          <p:nvPr/>
        </p:nvGrpSpPr>
        <p:grpSpPr>
          <a:xfrm>
            <a:off x="326977" y="917244"/>
            <a:ext cx="3659807" cy="394721"/>
            <a:chOff x="287221" y="917244"/>
            <a:chExt cx="4303251" cy="500394"/>
          </a:xfrm>
        </p:grpSpPr>
        <p:sp>
          <p:nvSpPr>
            <p:cNvPr id="6" name="Rectángulo redondeado 5">
              <a:extLst>
                <a:ext uri="{FF2B5EF4-FFF2-40B4-BE49-F238E27FC236}">
                  <a16:creationId xmlns:a16="http://schemas.microsoft.com/office/drawing/2014/main" id="{B33B444F-1D3A-1C4A-AF5C-2863261594DE}"/>
                </a:ext>
              </a:extLst>
            </p:cNvPr>
            <p:cNvSpPr/>
            <p:nvPr/>
          </p:nvSpPr>
          <p:spPr>
            <a:xfrm>
              <a:off x="503238" y="917244"/>
              <a:ext cx="4087234"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PE" b="1" dirty="0">
                  <a:solidFill>
                    <a:schemeClr val="lt1"/>
                  </a:solidFill>
                  <a:latin typeface="Calibri" charset="0"/>
                  <a:ea typeface="+mn-ea"/>
                  <a:cs typeface="Calibri" charset="0"/>
                  <a:sym typeface="Calibri"/>
                </a:rPr>
                <a:t>COLUMNA 3: POTENCIAL INNOVADOR</a:t>
              </a:r>
              <a:endParaRPr lang="es-PE" b="1" dirty="0">
                <a:solidFill>
                  <a:schemeClr val="lt1"/>
                </a:solidFill>
                <a:latin typeface="Calibri" charset="0"/>
                <a:ea typeface="+mn-ea"/>
                <a:cs typeface="Calibri" charset="0"/>
              </a:endParaRPr>
            </a:p>
          </p:txBody>
        </p:sp>
        <p:grpSp>
          <p:nvGrpSpPr>
            <p:cNvPr id="7" name="Agrupar 14">
              <a:extLst>
                <a:ext uri="{FF2B5EF4-FFF2-40B4-BE49-F238E27FC236}">
                  <a16:creationId xmlns:a16="http://schemas.microsoft.com/office/drawing/2014/main" id="{A04BB18A-551E-D540-8E64-CFFDCA9594A0}"/>
                </a:ext>
              </a:extLst>
            </p:cNvPr>
            <p:cNvGrpSpPr/>
            <p:nvPr/>
          </p:nvGrpSpPr>
          <p:grpSpPr>
            <a:xfrm>
              <a:off x="287221" y="965530"/>
              <a:ext cx="459474" cy="403823"/>
              <a:chOff x="5892512" y="2805541"/>
              <a:chExt cx="459474" cy="403823"/>
            </a:xfrm>
          </p:grpSpPr>
          <p:sp>
            <p:nvSpPr>
              <p:cNvPr id="8" name="Elipse 7">
                <a:extLst>
                  <a:ext uri="{FF2B5EF4-FFF2-40B4-BE49-F238E27FC236}">
                    <a16:creationId xmlns:a16="http://schemas.microsoft.com/office/drawing/2014/main" id="{307DD58A-A09E-9849-9D7F-56EDA566CA48}"/>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 name="Elipse 8">
                <a:extLst>
                  <a:ext uri="{FF2B5EF4-FFF2-40B4-BE49-F238E27FC236}">
                    <a16:creationId xmlns:a16="http://schemas.microsoft.com/office/drawing/2014/main" id="{AB3EE2AA-85C6-5E41-AB14-928C6BC895C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 name="Triángulo 9">
                <a:extLst>
                  <a:ext uri="{FF2B5EF4-FFF2-40B4-BE49-F238E27FC236}">
                    <a16:creationId xmlns:a16="http://schemas.microsoft.com/office/drawing/2014/main" id="{40404952-F87D-C745-AD62-AF6FC358C790}"/>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11" name="Grupo 10">
            <a:extLst>
              <a:ext uri="{FF2B5EF4-FFF2-40B4-BE49-F238E27FC236}">
                <a16:creationId xmlns:a16="http://schemas.microsoft.com/office/drawing/2014/main" id="{07F64241-F1E5-3549-B5F8-651429100331}"/>
              </a:ext>
            </a:extLst>
          </p:cNvPr>
          <p:cNvGrpSpPr/>
          <p:nvPr/>
        </p:nvGrpSpPr>
        <p:grpSpPr>
          <a:xfrm>
            <a:off x="326977" y="3109913"/>
            <a:ext cx="4153583" cy="394721"/>
            <a:chOff x="287221" y="917244"/>
            <a:chExt cx="4883840" cy="500394"/>
          </a:xfrm>
        </p:grpSpPr>
        <p:sp>
          <p:nvSpPr>
            <p:cNvPr id="12" name="Rectángulo redondeado 11">
              <a:extLst>
                <a:ext uri="{FF2B5EF4-FFF2-40B4-BE49-F238E27FC236}">
                  <a16:creationId xmlns:a16="http://schemas.microsoft.com/office/drawing/2014/main" id="{0E8A4DC2-144E-2749-8342-5D0C15477A78}"/>
                </a:ext>
              </a:extLst>
            </p:cNvPr>
            <p:cNvSpPr/>
            <p:nvPr/>
          </p:nvSpPr>
          <p:spPr>
            <a:xfrm>
              <a:off x="503238" y="917244"/>
              <a:ext cx="4667823"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Font typeface="Arial"/>
                <a:buNone/>
                <a:tabLst>
                  <a:tab pos="569913" algn="l"/>
                </a:tabLst>
              </a:pPr>
              <a:r>
                <a:rPr lang="es-PE" b="1" dirty="0">
                  <a:solidFill>
                    <a:schemeClr val="lt1"/>
                  </a:solidFill>
                  <a:latin typeface="Calibri" charset="0"/>
                  <a:ea typeface="+mn-ea"/>
                  <a:cs typeface="Calibri" charset="0"/>
                  <a:sym typeface="Calibri"/>
                </a:rPr>
                <a:t>COLUMNA 4: POTENCIAL DE ESCALABILIDAD</a:t>
              </a:r>
              <a:endParaRPr lang="es-PE" b="1" dirty="0">
                <a:solidFill>
                  <a:schemeClr val="lt1"/>
                </a:solidFill>
                <a:latin typeface="Calibri" charset="0"/>
                <a:ea typeface="+mn-ea"/>
                <a:cs typeface="Calibri" charset="0"/>
              </a:endParaRPr>
            </a:p>
          </p:txBody>
        </p:sp>
        <p:grpSp>
          <p:nvGrpSpPr>
            <p:cNvPr id="13" name="Agrupar 14">
              <a:extLst>
                <a:ext uri="{FF2B5EF4-FFF2-40B4-BE49-F238E27FC236}">
                  <a16:creationId xmlns:a16="http://schemas.microsoft.com/office/drawing/2014/main" id="{01BE0F3B-D713-0840-9262-89F2B047AF81}"/>
                </a:ext>
              </a:extLst>
            </p:cNvPr>
            <p:cNvGrpSpPr/>
            <p:nvPr/>
          </p:nvGrpSpPr>
          <p:grpSpPr>
            <a:xfrm>
              <a:off x="287221" y="965530"/>
              <a:ext cx="459474" cy="403823"/>
              <a:chOff x="5892512" y="2805541"/>
              <a:chExt cx="459474" cy="403823"/>
            </a:xfrm>
          </p:grpSpPr>
          <p:sp>
            <p:nvSpPr>
              <p:cNvPr id="14" name="Elipse 13">
                <a:extLst>
                  <a:ext uri="{FF2B5EF4-FFF2-40B4-BE49-F238E27FC236}">
                    <a16:creationId xmlns:a16="http://schemas.microsoft.com/office/drawing/2014/main" id="{DD97195C-5469-9444-89C7-CAC4182CBD65}"/>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Elipse 14">
                <a:extLst>
                  <a:ext uri="{FF2B5EF4-FFF2-40B4-BE49-F238E27FC236}">
                    <a16:creationId xmlns:a16="http://schemas.microsoft.com/office/drawing/2014/main" id="{B42C85E3-5169-C549-8FBE-46718C006C0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Triángulo 15">
                <a:extLst>
                  <a:ext uri="{FF2B5EF4-FFF2-40B4-BE49-F238E27FC236}">
                    <a16:creationId xmlns:a16="http://schemas.microsoft.com/office/drawing/2014/main" id="{9CDA9EC3-5651-254E-A01B-DEFE72418F00}"/>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0"/>
          <p:cNvSpPr txBox="1"/>
          <p:nvPr/>
        </p:nvSpPr>
        <p:spPr>
          <a:xfrm>
            <a:off x="504307" y="1489075"/>
            <a:ext cx="7836314" cy="846386"/>
          </a:xfrm>
          <a:prstGeom prst="rect">
            <a:avLst/>
          </a:prstGeom>
          <a:noFill/>
          <a:ln>
            <a:noFill/>
          </a:ln>
        </p:spPr>
        <p:txBody>
          <a:bodyPr spcFirstLastPara="1" wrap="square" lIns="0" tIns="0" rIns="0" bIns="0" anchor="t" anchorCtr="0">
            <a:spAutoFit/>
          </a:bodyPr>
          <a:lstStyle/>
          <a:p>
            <a:pPr marL="180975" marR="0" lvl="0" indent="-169863"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Referida a si las condiciones están dadas para poderlo realizar o no.</a:t>
            </a:r>
            <a:endParaRPr sz="1500" dirty="0"/>
          </a:p>
          <a:p>
            <a:pPr marL="180975" marR="0" lvl="0" indent="-169863"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Se califica de 0 a 10, siendo 0 si la tecnología o conocimientos aún no están disponibles para poder crear una solución o llevar a cabo la idea, y siendo 10 cuando todo está dado para poderlo hacer.</a:t>
            </a:r>
            <a:endParaRPr sz="1500" dirty="0"/>
          </a:p>
        </p:txBody>
      </p:sp>
      <p:sp>
        <p:nvSpPr>
          <p:cNvPr id="4" name="Rectangle 5">
            <a:extLst>
              <a:ext uri="{FF2B5EF4-FFF2-40B4-BE49-F238E27FC236}">
                <a16:creationId xmlns:a16="http://schemas.microsoft.com/office/drawing/2014/main" id="{3D5DD2CA-7558-CB40-8C32-B0E25C06B909}"/>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273BBEF2-BCA2-3A4A-AA17-8119D5812572}"/>
              </a:ext>
            </a:extLst>
          </p:cNvPr>
          <p:cNvGrpSpPr/>
          <p:nvPr/>
        </p:nvGrpSpPr>
        <p:grpSpPr>
          <a:xfrm>
            <a:off x="317833" y="912813"/>
            <a:ext cx="2900855" cy="394721"/>
            <a:chOff x="287221" y="917244"/>
            <a:chExt cx="3410865" cy="500394"/>
          </a:xfrm>
        </p:grpSpPr>
        <p:sp>
          <p:nvSpPr>
            <p:cNvPr id="6" name="Rectángulo redondeado 5">
              <a:extLst>
                <a:ext uri="{FF2B5EF4-FFF2-40B4-BE49-F238E27FC236}">
                  <a16:creationId xmlns:a16="http://schemas.microsoft.com/office/drawing/2014/main" id="{9C9E1A8B-EC23-1D4A-9948-922B83BF557E}"/>
                </a:ext>
              </a:extLst>
            </p:cNvPr>
            <p:cNvSpPr/>
            <p:nvPr/>
          </p:nvSpPr>
          <p:spPr>
            <a:xfrm>
              <a:off x="503238" y="917244"/>
              <a:ext cx="3194848"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Font typeface="Arial"/>
                <a:buNone/>
                <a:tabLst>
                  <a:tab pos="569913" algn="l"/>
                </a:tabLst>
              </a:pPr>
              <a:r>
                <a:rPr lang="es-PE" b="1" dirty="0">
                  <a:solidFill>
                    <a:schemeClr val="lt1"/>
                  </a:solidFill>
                  <a:latin typeface="Calibri" charset="0"/>
                  <a:ea typeface="+mn-ea"/>
                  <a:cs typeface="Calibri" charset="0"/>
                  <a:sym typeface="Calibri"/>
                </a:rPr>
                <a:t>COLUMNA 5: VIABILIDAD</a:t>
              </a:r>
              <a:endParaRPr lang="es-PE" b="1" dirty="0">
                <a:solidFill>
                  <a:schemeClr val="lt1"/>
                </a:solidFill>
                <a:latin typeface="Calibri" charset="0"/>
                <a:ea typeface="+mn-ea"/>
                <a:cs typeface="Calibri" charset="0"/>
              </a:endParaRPr>
            </a:p>
          </p:txBody>
        </p:sp>
        <p:grpSp>
          <p:nvGrpSpPr>
            <p:cNvPr id="7" name="Agrupar 14">
              <a:extLst>
                <a:ext uri="{FF2B5EF4-FFF2-40B4-BE49-F238E27FC236}">
                  <a16:creationId xmlns:a16="http://schemas.microsoft.com/office/drawing/2014/main" id="{AA81A43B-8F1B-C947-B59B-E2C2953248B9}"/>
                </a:ext>
              </a:extLst>
            </p:cNvPr>
            <p:cNvGrpSpPr/>
            <p:nvPr/>
          </p:nvGrpSpPr>
          <p:grpSpPr>
            <a:xfrm>
              <a:off x="287221" y="965530"/>
              <a:ext cx="459474" cy="403823"/>
              <a:chOff x="5892512" y="2805541"/>
              <a:chExt cx="459474" cy="403823"/>
            </a:xfrm>
          </p:grpSpPr>
          <p:sp>
            <p:nvSpPr>
              <p:cNvPr id="8" name="Elipse 7">
                <a:extLst>
                  <a:ext uri="{FF2B5EF4-FFF2-40B4-BE49-F238E27FC236}">
                    <a16:creationId xmlns:a16="http://schemas.microsoft.com/office/drawing/2014/main" id="{67E7470E-DBC6-444C-9D7B-854A36B88D73}"/>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 name="Elipse 8">
                <a:extLst>
                  <a:ext uri="{FF2B5EF4-FFF2-40B4-BE49-F238E27FC236}">
                    <a16:creationId xmlns:a16="http://schemas.microsoft.com/office/drawing/2014/main" id="{09856D10-9261-F940-8CCC-E2E1F826B28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 name="Triángulo 9">
                <a:extLst>
                  <a:ext uri="{FF2B5EF4-FFF2-40B4-BE49-F238E27FC236}">
                    <a16:creationId xmlns:a16="http://schemas.microsoft.com/office/drawing/2014/main" id="{AD1F05AE-658D-F04A-A030-14F96115D66A}"/>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11" name="Grupo 10">
            <a:extLst>
              <a:ext uri="{FF2B5EF4-FFF2-40B4-BE49-F238E27FC236}">
                <a16:creationId xmlns:a16="http://schemas.microsoft.com/office/drawing/2014/main" id="{84994E3A-43AB-F848-A56C-A70845E8FC3A}"/>
              </a:ext>
            </a:extLst>
          </p:cNvPr>
          <p:cNvGrpSpPr/>
          <p:nvPr/>
        </p:nvGrpSpPr>
        <p:grpSpPr>
          <a:xfrm>
            <a:off x="317833" y="2462779"/>
            <a:ext cx="3988991" cy="394721"/>
            <a:chOff x="287221" y="917244"/>
            <a:chExt cx="4690310" cy="500394"/>
          </a:xfrm>
        </p:grpSpPr>
        <p:sp>
          <p:nvSpPr>
            <p:cNvPr id="12" name="Rectángulo redondeado 11">
              <a:extLst>
                <a:ext uri="{FF2B5EF4-FFF2-40B4-BE49-F238E27FC236}">
                  <a16:creationId xmlns:a16="http://schemas.microsoft.com/office/drawing/2014/main" id="{25D7AB84-70DF-4045-93CD-DB940AD22E59}"/>
                </a:ext>
              </a:extLst>
            </p:cNvPr>
            <p:cNvSpPr/>
            <p:nvPr/>
          </p:nvSpPr>
          <p:spPr>
            <a:xfrm>
              <a:off x="503238" y="917244"/>
              <a:ext cx="4474293"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PE" b="1" dirty="0">
                  <a:solidFill>
                    <a:schemeClr val="lt1"/>
                  </a:solidFill>
                  <a:latin typeface="Calibri" charset="0"/>
                  <a:ea typeface="+mn-ea"/>
                  <a:cs typeface="Calibri" charset="0"/>
                  <a:sym typeface="Calibri"/>
                </a:rPr>
                <a:t>COLUMNA 6: POTENCIAL DE RENTABILIDAD</a:t>
              </a:r>
              <a:endParaRPr lang="es-PE" b="1" dirty="0">
                <a:solidFill>
                  <a:schemeClr val="lt1"/>
                </a:solidFill>
                <a:latin typeface="Calibri" charset="0"/>
                <a:ea typeface="+mn-ea"/>
                <a:cs typeface="Calibri" charset="0"/>
              </a:endParaRPr>
            </a:p>
          </p:txBody>
        </p:sp>
        <p:grpSp>
          <p:nvGrpSpPr>
            <p:cNvPr id="13" name="Agrupar 14">
              <a:extLst>
                <a:ext uri="{FF2B5EF4-FFF2-40B4-BE49-F238E27FC236}">
                  <a16:creationId xmlns:a16="http://schemas.microsoft.com/office/drawing/2014/main" id="{828C4ED9-BFB0-F849-B43C-74B23280F530}"/>
                </a:ext>
              </a:extLst>
            </p:cNvPr>
            <p:cNvGrpSpPr/>
            <p:nvPr/>
          </p:nvGrpSpPr>
          <p:grpSpPr>
            <a:xfrm>
              <a:off x="287221" y="965530"/>
              <a:ext cx="459474" cy="403823"/>
              <a:chOff x="5892512" y="2805541"/>
              <a:chExt cx="459474" cy="403823"/>
            </a:xfrm>
          </p:grpSpPr>
          <p:sp>
            <p:nvSpPr>
              <p:cNvPr id="14" name="Elipse 13">
                <a:extLst>
                  <a:ext uri="{FF2B5EF4-FFF2-40B4-BE49-F238E27FC236}">
                    <a16:creationId xmlns:a16="http://schemas.microsoft.com/office/drawing/2014/main" id="{F5912789-3479-9941-9512-156328074B04}"/>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Elipse 14">
                <a:extLst>
                  <a:ext uri="{FF2B5EF4-FFF2-40B4-BE49-F238E27FC236}">
                    <a16:creationId xmlns:a16="http://schemas.microsoft.com/office/drawing/2014/main" id="{D07965C5-8390-2248-B8B3-10D246EBDECC}"/>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Triángulo 15">
                <a:extLst>
                  <a:ext uri="{FF2B5EF4-FFF2-40B4-BE49-F238E27FC236}">
                    <a16:creationId xmlns:a16="http://schemas.microsoft.com/office/drawing/2014/main" id="{81AD430A-BB50-AE4E-ADB5-E3C595A8DA79}"/>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3" name="Imagen 2">
            <a:extLst>
              <a:ext uri="{FF2B5EF4-FFF2-40B4-BE49-F238E27FC236}">
                <a16:creationId xmlns:a16="http://schemas.microsoft.com/office/drawing/2014/main" id="{1B004A99-9D14-5044-AD5E-C1347DE118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274" y="2660139"/>
            <a:ext cx="3571651" cy="2142990"/>
          </a:xfrm>
          <a:prstGeom prst="rect">
            <a:avLst/>
          </a:prstGeom>
        </p:spPr>
      </p:pic>
      <p:sp>
        <p:nvSpPr>
          <p:cNvPr id="19" name="CuadroTexto 18">
            <a:extLst>
              <a:ext uri="{FF2B5EF4-FFF2-40B4-BE49-F238E27FC236}">
                <a16:creationId xmlns:a16="http://schemas.microsoft.com/office/drawing/2014/main" id="{F105AF89-8E5D-8D46-BC2E-387D5E72AFEF}"/>
              </a:ext>
            </a:extLst>
          </p:cNvPr>
          <p:cNvSpPr txBox="1"/>
          <p:nvPr/>
        </p:nvSpPr>
        <p:spPr>
          <a:xfrm>
            <a:off x="503238" y="3109913"/>
            <a:ext cx="4572000" cy="1692771"/>
          </a:xfrm>
          <a:prstGeom prst="rect">
            <a:avLst/>
          </a:prstGeom>
          <a:noFill/>
        </p:spPr>
        <p:txBody>
          <a:bodyPr wrap="square" lIns="0" tIns="0" rIns="0" bIns="0">
            <a:spAutoFit/>
          </a:bodyPr>
          <a:lstStyle/>
          <a:p>
            <a:pPr marL="177800" marR="0" lvl="0" indent="-166688"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Referido precisamente a qué tan rentable apunta a ser la idea de negocio.</a:t>
            </a:r>
            <a:endParaRPr lang="es-PE" sz="1500" dirty="0"/>
          </a:p>
          <a:p>
            <a:pPr marL="177800" marR="0" lvl="0" indent="-166688" algn="l" rtl="0">
              <a:spcBef>
                <a:spcPts val="0"/>
              </a:spcBef>
              <a:spcAft>
                <a:spcPts val="600"/>
              </a:spcAft>
              <a:buFont typeface="Arial" panose="020B0604020202020204" pitchFamily="34" charset="0"/>
              <a:buChar char="•"/>
            </a:pPr>
            <a:r>
              <a:rPr lang="es-PE" sz="1500" dirty="0">
                <a:solidFill>
                  <a:srgbClr val="262626"/>
                </a:solidFill>
                <a:latin typeface="Calibri"/>
                <a:ea typeface="Calibri"/>
                <a:cs typeface="Calibri"/>
                <a:sym typeface="Calibri"/>
              </a:rPr>
              <a:t>Se califica de 0 a 10, siendo 0 si el negocio deja un margen bajo con un volumen de entrega también reducido, a 10 si apunta a dejar un margen de ganancia elevado y existe un mercado extenso donde comercializarlo.</a:t>
            </a:r>
            <a:endParaRPr lang="es-PE" sz="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1"/>
          <p:cNvSpPr txBox="1"/>
          <p:nvPr/>
        </p:nvSpPr>
        <p:spPr>
          <a:xfrm>
            <a:off x="522595" y="810908"/>
            <a:ext cx="7836314"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endParaRPr sz="1600">
              <a:solidFill>
                <a:srgbClr val="262626"/>
              </a:solidFill>
              <a:latin typeface="Calibri"/>
              <a:ea typeface="Calibri"/>
              <a:cs typeface="Calibri"/>
              <a:sym typeface="Calibri"/>
            </a:endParaRPr>
          </a:p>
          <a:p>
            <a:pPr marL="11725" marR="0" lvl="0" indent="0" algn="l" rtl="0">
              <a:spcBef>
                <a:spcPts val="0"/>
              </a:spcBef>
              <a:spcAft>
                <a:spcPts val="0"/>
              </a:spcAft>
              <a:buNone/>
            </a:pPr>
            <a:endParaRPr sz="1600">
              <a:solidFill>
                <a:srgbClr val="262626"/>
              </a:solidFill>
              <a:latin typeface="Calibri"/>
              <a:ea typeface="Calibri"/>
              <a:cs typeface="Calibri"/>
              <a:sym typeface="Calibri"/>
            </a:endParaRPr>
          </a:p>
        </p:txBody>
      </p:sp>
      <p:graphicFrame>
        <p:nvGraphicFramePr>
          <p:cNvPr id="106" name="Google Shape;106;p11"/>
          <p:cNvGraphicFramePr/>
          <p:nvPr>
            <p:extLst>
              <p:ext uri="{D42A27DB-BD31-4B8C-83A1-F6EECF244321}">
                <p14:modId xmlns:p14="http://schemas.microsoft.com/office/powerpoint/2010/main" val="2184315924"/>
              </p:ext>
            </p:extLst>
          </p:nvPr>
        </p:nvGraphicFramePr>
        <p:xfrm>
          <a:off x="522595" y="1335686"/>
          <a:ext cx="8153094" cy="3246422"/>
        </p:xfrm>
        <a:graphic>
          <a:graphicData uri="http://schemas.openxmlformats.org/drawingml/2006/table">
            <a:tbl>
              <a:tblPr firstRow="1" bandRow="1">
                <a:noFill/>
                <a:tableStyleId>{2D9B841B-544A-4C48-B8CA-E92CD17B34D1}</a:tableStyleId>
              </a:tblPr>
              <a:tblGrid>
                <a:gridCol w="702328">
                  <a:extLst>
                    <a:ext uri="{9D8B030D-6E8A-4147-A177-3AD203B41FA5}">
                      <a16:colId xmlns:a16="http://schemas.microsoft.com/office/drawing/2014/main" val="20000"/>
                    </a:ext>
                  </a:extLst>
                </a:gridCol>
                <a:gridCol w="841381">
                  <a:extLst>
                    <a:ext uri="{9D8B030D-6E8A-4147-A177-3AD203B41FA5}">
                      <a16:colId xmlns:a16="http://schemas.microsoft.com/office/drawing/2014/main" val="20001"/>
                    </a:ext>
                  </a:extLst>
                </a:gridCol>
                <a:gridCol w="1405768">
                  <a:extLst>
                    <a:ext uri="{9D8B030D-6E8A-4147-A177-3AD203B41FA5}">
                      <a16:colId xmlns:a16="http://schemas.microsoft.com/office/drawing/2014/main" val="20002"/>
                    </a:ext>
                  </a:extLst>
                </a:gridCol>
                <a:gridCol w="1707261">
                  <a:extLst>
                    <a:ext uri="{9D8B030D-6E8A-4147-A177-3AD203B41FA5}">
                      <a16:colId xmlns:a16="http://schemas.microsoft.com/office/drawing/2014/main" val="20003"/>
                    </a:ext>
                  </a:extLst>
                </a:gridCol>
                <a:gridCol w="795786">
                  <a:extLst>
                    <a:ext uri="{9D8B030D-6E8A-4147-A177-3AD203B41FA5}">
                      <a16:colId xmlns:a16="http://schemas.microsoft.com/office/drawing/2014/main" val="20004"/>
                    </a:ext>
                  </a:extLst>
                </a:gridCol>
                <a:gridCol w="1669030">
                  <a:extLst>
                    <a:ext uri="{9D8B030D-6E8A-4147-A177-3AD203B41FA5}">
                      <a16:colId xmlns:a16="http://schemas.microsoft.com/office/drawing/2014/main" val="20005"/>
                    </a:ext>
                  </a:extLst>
                </a:gridCol>
                <a:gridCol w="1031540">
                  <a:extLst>
                    <a:ext uri="{9D8B030D-6E8A-4147-A177-3AD203B41FA5}">
                      <a16:colId xmlns:a16="http://schemas.microsoft.com/office/drawing/2014/main" val="20006"/>
                    </a:ext>
                  </a:extLst>
                </a:gridCol>
              </a:tblGrid>
              <a:tr h="442322">
                <a:tc>
                  <a:txBody>
                    <a:bodyPr/>
                    <a:lstStyle/>
                    <a:p>
                      <a:pPr marL="0" marR="0" lvl="0" indent="0" algn="ctr" rtl="0">
                        <a:spcBef>
                          <a:spcPts val="0"/>
                        </a:spcBef>
                        <a:spcAft>
                          <a:spcPts val="0"/>
                        </a:spcAft>
                        <a:buNone/>
                      </a:pPr>
                      <a:r>
                        <a:rPr lang="es-PE" sz="900" u="none" strike="noStrike" cap="none" dirty="0"/>
                        <a:t>HIPÓTESIS</a:t>
                      </a:r>
                      <a:endParaRPr sz="900" dirty="0"/>
                    </a:p>
                  </a:txBody>
                  <a:tcPr marL="91450" marR="91450" marT="45725" marB="45725" anchor="ctr">
                    <a:lnL w="12700" cap="flat" cmpd="sng" algn="ctr">
                      <a:solidFill>
                        <a:srgbClr val="00B1C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marL="0" marR="0" lvl="0" indent="0" algn="ctr" rtl="0">
                        <a:spcBef>
                          <a:spcPts val="0"/>
                        </a:spcBef>
                        <a:spcAft>
                          <a:spcPts val="0"/>
                        </a:spcAft>
                        <a:buNone/>
                      </a:pPr>
                      <a:r>
                        <a:rPr lang="es-PE" sz="900" u="none" strike="noStrike" cap="none" dirty="0"/>
                        <a:t>RELEVANCIA</a:t>
                      </a:r>
                      <a:endParaRPr sz="900" dirty="0"/>
                    </a:p>
                  </a:txBody>
                  <a:tcPr marL="91450" marR="91450" marT="45725" marB="45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marL="0" marR="0" lvl="0" indent="0" algn="ctr" rtl="0">
                        <a:spcBef>
                          <a:spcPts val="0"/>
                        </a:spcBef>
                        <a:spcAft>
                          <a:spcPts val="0"/>
                        </a:spcAft>
                        <a:buNone/>
                      </a:pPr>
                      <a:r>
                        <a:rPr lang="es-PE" sz="900" u="none" strike="noStrike" cap="none" dirty="0"/>
                        <a:t>POTENCIAL INNOVADOR</a:t>
                      </a:r>
                      <a:endParaRPr sz="900" dirty="0"/>
                    </a:p>
                  </a:txBody>
                  <a:tcPr marL="91450" marR="91450" marT="45725" marB="45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marL="0" marR="0" lvl="0" indent="0" algn="ctr" rtl="0">
                        <a:spcBef>
                          <a:spcPts val="0"/>
                        </a:spcBef>
                        <a:spcAft>
                          <a:spcPts val="0"/>
                        </a:spcAft>
                        <a:buNone/>
                      </a:pPr>
                      <a:r>
                        <a:rPr lang="es-PE" sz="900" u="none" strike="noStrike" cap="none" dirty="0"/>
                        <a:t>POTENCIAL DE ESCALABILIDAD</a:t>
                      </a:r>
                      <a:endParaRPr sz="900" dirty="0"/>
                    </a:p>
                  </a:txBody>
                  <a:tcPr marL="91450" marR="91450" marT="45725" marB="45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marL="0" marR="0" lvl="0" indent="0" algn="ctr" rtl="0">
                        <a:spcBef>
                          <a:spcPts val="0"/>
                        </a:spcBef>
                        <a:spcAft>
                          <a:spcPts val="0"/>
                        </a:spcAft>
                        <a:buNone/>
                      </a:pPr>
                      <a:r>
                        <a:rPr lang="es-PE" sz="900" u="none" strike="noStrike" cap="none" dirty="0"/>
                        <a:t>VIABILIDAD</a:t>
                      </a:r>
                      <a:endParaRPr sz="900" dirty="0"/>
                    </a:p>
                  </a:txBody>
                  <a:tcPr marL="91450" marR="91450" marT="45725" marB="45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marL="0" marR="0" lvl="0" indent="0" algn="ctr" rtl="0">
                        <a:spcBef>
                          <a:spcPts val="0"/>
                        </a:spcBef>
                        <a:spcAft>
                          <a:spcPts val="0"/>
                        </a:spcAft>
                        <a:buNone/>
                      </a:pPr>
                      <a:r>
                        <a:rPr lang="es-PE" sz="900" u="none" strike="noStrike" cap="none" dirty="0"/>
                        <a:t>POTENCIAL DE RENTABILIDAD</a:t>
                      </a:r>
                      <a:endParaRPr sz="900" dirty="0"/>
                    </a:p>
                  </a:txBody>
                  <a:tcPr marL="91450" marR="91450" marT="45725" marB="45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marL="0" marR="0" lvl="0" indent="0" algn="ctr" rtl="0">
                        <a:spcBef>
                          <a:spcPts val="0"/>
                        </a:spcBef>
                        <a:spcAft>
                          <a:spcPts val="0"/>
                        </a:spcAft>
                        <a:buNone/>
                      </a:pPr>
                      <a:r>
                        <a:rPr lang="es-PE" sz="900" u="none" strike="noStrike" cap="none" dirty="0"/>
                        <a:t>PUNTAJE</a:t>
                      </a:r>
                      <a:endParaRPr sz="900" dirty="0"/>
                    </a:p>
                  </a:txBody>
                  <a:tcPr marL="91450" marR="91450" marT="45725" marB="45725" anchor="ctr">
                    <a:lnL w="12700" cap="flat" cmpd="sng" algn="ctr">
                      <a:solidFill>
                        <a:schemeClr val="bg1"/>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10000"/>
                  </a:ext>
                </a:extLst>
              </a:tr>
              <a:tr h="467350">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extLst>
                  <a:ext uri="{0D108BD9-81ED-4DB2-BD59-A6C34878D82A}">
                    <a16:rowId xmlns:a16="http://schemas.microsoft.com/office/drawing/2014/main" val="10001"/>
                  </a:ext>
                </a:extLst>
              </a:tr>
              <a:tr h="467350">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0002"/>
                  </a:ext>
                </a:extLst>
              </a:tr>
              <a:tr h="467350">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extLst>
                  <a:ext uri="{0D108BD9-81ED-4DB2-BD59-A6C34878D82A}">
                    <a16:rowId xmlns:a16="http://schemas.microsoft.com/office/drawing/2014/main" val="10003"/>
                  </a:ext>
                </a:extLst>
              </a:tr>
              <a:tr h="467350">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0004"/>
                  </a:ext>
                </a:extLst>
              </a:tr>
              <a:tr h="467350">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40000"/>
                      </a:srgbClr>
                    </a:solidFill>
                  </a:tcPr>
                </a:tc>
                <a:extLst>
                  <a:ext uri="{0D108BD9-81ED-4DB2-BD59-A6C34878D82A}">
                    <a16:rowId xmlns:a16="http://schemas.microsoft.com/office/drawing/2014/main" val="10005"/>
                  </a:ext>
                </a:extLst>
              </a:tr>
              <a:tr h="467350">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l" rtl="0">
                        <a:spcBef>
                          <a:spcPts val="0"/>
                        </a:spcBef>
                        <a:spcAft>
                          <a:spcPts val="0"/>
                        </a:spcAft>
                        <a:buNone/>
                      </a:pPr>
                      <a:endParaRPr sz="1050" dirty="0"/>
                    </a:p>
                  </a:txBody>
                  <a:tcPr marL="91450" marR="91450" marT="45725" marB="45725">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0006"/>
                  </a:ext>
                </a:extLst>
              </a:tr>
            </a:tbl>
          </a:graphicData>
        </a:graphic>
      </p:graphicFrame>
      <p:sp>
        <p:nvSpPr>
          <p:cNvPr id="5" name="Rectangle 5">
            <a:extLst>
              <a:ext uri="{FF2B5EF4-FFF2-40B4-BE49-F238E27FC236}">
                <a16:creationId xmlns:a16="http://schemas.microsoft.com/office/drawing/2014/main" id="{4AD1BCFE-C328-4D47-A88D-F26254F5F362}"/>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4" name="Rectángulo 3">
            <a:extLst>
              <a:ext uri="{FF2B5EF4-FFF2-40B4-BE49-F238E27FC236}">
                <a16:creationId xmlns:a16="http://schemas.microsoft.com/office/drawing/2014/main" id="{DCCB67A2-FEBC-F341-9AA3-CB706A2C8889}"/>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FB4A1449-795A-DF49-8F29-9E4B9C7284F2}"/>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CONTRASTE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LA HIPÓTESIS</a:t>
            </a:r>
          </a:p>
        </p:txBody>
      </p:sp>
      <p:pic>
        <p:nvPicPr>
          <p:cNvPr id="6" name="Imagen 5">
            <a:extLst>
              <a:ext uri="{FF2B5EF4-FFF2-40B4-BE49-F238E27FC236}">
                <a16:creationId xmlns:a16="http://schemas.microsoft.com/office/drawing/2014/main" id="{F7EE48F1-DADE-4441-97AD-E0986A349FAF}"/>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3"/>
          <p:cNvSpPr txBox="1"/>
          <p:nvPr/>
        </p:nvSpPr>
        <p:spPr>
          <a:xfrm>
            <a:off x="503238" y="912813"/>
            <a:ext cx="7881810" cy="3447098"/>
          </a:xfrm>
          <a:prstGeom prst="rect">
            <a:avLst/>
          </a:prstGeom>
          <a:noFill/>
          <a:ln>
            <a:noFill/>
          </a:ln>
        </p:spPr>
        <p:txBody>
          <a:bodyPr spcFirstLastPara="1" wrap="square" lIns="0" tIns="0" rIns="0" bIns="0" anchor="t" anchorCtr="0">
            <a:spAutoFit/>
          </a:bodyPr>
          <a:lstStyle/>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Contrastar una hipótesis es básicamente comparar las predicciones con las realidades que encontramos.</a:t>
            </a:r>
            <a:endParaRPr dirty="0"/>
          </a:p>
          <a:p>
            <a:pPr marL="180975" marR="0" lvl="0" indent="-169863"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Si dentro del margen de error que nos permitimos admitir, hay coincidencia, entonces aceptamos la hipótesis. De lo contrario, la misma se rechazará.</a:t>
            </a:r>
            <a:endParaRPr dirty="0"/>
          </a:p>
          <a:p>
            <a:pPr marL="180975" marR="0" lvl="0" indent="-169863"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En el caso de una hipótesis que engloba una idea de negocio, sobre todo para una startup, </a:t>
            </a:r>
            <a:br>
              <a:rPr lang="es-PE" sz="1600" dirty="0">
                <a:solidFill>
                  <a:srgbClr val="262626"/>
                </a:solidFill>
                <a:latin typeface="Calibri"/>
                <a:ea typeface="Calibri"/>
                <a:cs typeface="Calibri"/>
                <a:sym typeface="Calibri"/>
              </a:rPr>
            </a:br>
            <a:r>
              <a:rPr lang="es-PE" sz="1600" dirty="0">
                <a:solidFill>
                  <a:srgbClr val="262626"/>
                </a:solidFill>
                <a:latin typeface="Calibri"/>
                <a:ea typeface="Calibri"/>
                <a:cs typeface="Calibri"/>
                <a:sym typeface="Calibri"/>
              </a:rPr>
              <a:t>la única manera de contrastar la hipótesis es enfrentando la idea de negocio al potencial mercado y medir los resultados versus los indicadores determinados que nos puedan indicar si la idea de negocio efectivamente resuelve o no una necesidad o problema latente en el mercado y si el mercado aparenta responder favorablemente a ella.</a:t>
            </a:r>
            <a:endParaRPr dirty="0"/>
          </a:p>
          <a:p>
            <a:pPr marL="180975" marR="0" lvl="0" indent="-169863"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Esto se hace mediante un experimento denominado Producto Mínimo Viable o Mínimum Viable Product (MVP). (Este será visto a profundidad en sesiones posteriores).</a:t>
            </a:r>
            <a:endParaRPr dirty="0"/>
          </a:p>
        </p:txBody>
      </p:sp>
      <p:sp>
        <p:nvSpPr>
          <p:cNvPr id="4" name="Rectangle 5">
            <a:extLst>
              <a:ext uri="{FF2B5EF4-FFF2-40B4-BE49-F238E27FC236}">
                <a16:creationId xmlns:a16="http://schemas.microsoft.com/office/drawing/2014/main" id="{49ED500C-F8CC-0747-B6B3-82274A1A415B}"/>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CONTRASTE DE LA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4"/>
          <p:cNvSpPr txBox="1"/>
          <p:nvPr/>
        </p:nvSpPr>
        <p:spPr>
          <a:xfrm>
            <a:off x="511341" y="912813"/>
            <a:ext cx="816420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dirty="0">
                <a:solidFill>
                  <a:srgbClr val="262626"/>
                </a:solidFill>
                <a:latin typeface="Calibri"/>
                <a:ea typeface="Calibri"/>
                <a:cs typeface="Calibri"/>
                <a:sym typeface="Calibri"/>
              </a:rPr>
              <a:t>PASOS PARA CONTRASTAR UNA HIPÓTESIS</a:t>
            </a:r>
            <a:endParaRPr dirty="0"/>
          </a:p>
        </p:txBody>
      </p:sp>
      <p:sp>
        <p:nvSpPr>
          <p:cNvPr id="4" name="Rectangle 5">
            <a:extLst>
              <a:ext uri="{FF2B5EF4-FFF2-40B4-BE49-F238E27FC236}">
                <a16:creationId xmlns:a16="http://schemas.microsoft.com/office/drawing/2014/main" id="{86A364BE-042E-314D-9993-1A267738D44E}"/>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CONTRASTE DE LA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156D106C-4E8A-FD4A-ABDB-73213BE5AA23}"/>
              </a:ext>
            </a:extLst>
          </p:cNvPr>
          <p:cNvSpPr/>
          <p:nvPr/>
        </p:nvSpPr>
        <p:spPr>
          <a:xfrm>
            <a:off x="1307802" y="1489075"/>
            <a:ext cx="6929290" cy="861774"/>
          </a:xfrm>
          <a:prstGeom prst="rect">
            <a:avLst/>
          </a:prstGeom>
        </p:spPr>
        <p:txBody>
          <a:bodyPr wrap="square" lIns="0" tIns="0" rIns="0" bIns="0">
            <a:spAutoFit/>
          </a:bodyPr>
          <a:lstStyle/>
          <a:p>
            <a:pPr marL="11725" marR="0" lvl="0" algn="l" rtl="0">
              <a:spcBef>
                <a:spcPts val="0"/>
              </a:spcBef>
              <a:spcAft>
                <a:spcPts val="0"/>
              </a:spcAft>
              <a:buClr>
                <a:srgbClr val="262626"/>
              </a:buClr>
              <a:buSzPts val="1600"/>
            </a:pPr>
            <a:r>
              <a:rPr lang="es-PE" b="1" dirty="0">
                <a:solidFill>
                  <a:srgbClr val="7150A0"/>
                </a:solidFill>
                <a:latin typeface="Calibri" charset="0"/>
                <a:cs typeface="Calibri" charset="0"/>
                <a:sym typeface="Calibri"/>
              </a:rPr>
              <a:t>DEFINIR LA HIPÓTESIS DE SOLUCIÓN:</a:t>
            </a:r>
            <a:endParaRPr lang="es-PE" b="1" dirty="0">
              <a:solidFill>
                <a:srgbClr val="7150A0"/>
              </a:solidFill>
              <a:latin typeface="Calibri" charset="0"/>
              <a:cs typeface="Calibri" charset="0"/>
            </a:endParaRPr>
          </a:p>
          <a:p>
            <a:pPr marR="0" lvl="0" algn="l" rtl="0">
              <a:spcBef>
                <a:spcPts val="0"/>
              </a:spcBef>
              <a:spcAft>
                <a:spcPts val="0"/>
              </a:spcAft>
              <a:buNone/>
            </a:pPr>
            <a:r>
              <a:rPr lang="es-PE" i="1" dirty="0">
                <a:solidFill>
                  <a:srgbClr val="262626"/>
                </a:solidFill>
                <a:latin typeface="Calibri"/>
                <a:ea typeface="Calibri"/>
                <a:cs typeface="Calibri"/>
                <a:sym typeface="Calibri"/>
              </a:rPr>
              <a:t>Para el problema de los estudiantes universitarios que tienen dificultades para organizar sus horarios de estudio de manera efectiva, se puede proponer una aplicación móvil que les permita planificar sus horarios de estudio y recibir recordatorios.</a:t>
            </a:r>
            <a:endParaRPr lang="es-PE" dirty="0"/>
          </a:p>
        </p:txBody>
      </p:sp>
      <p:sp>
        <p:nvSpPr>
          <p:cNvPr id="7" name="Rectángulo 6">
            <a:extLst>
              <a:ext uri="{FF2B5EF4-FFF2-40B4-BE49-F238E27FC236}">
                <a16:creationId xmlns:a16="http://schemas.microsoft.com/office/drawing/2014/main" id="{29374840-70C9-D44D-AC44-9ACCF9C70DA0}"/>
              </a:ext>
            </a:extLst>
          </p:cNvPr>
          <p:cNvSpPr/>
          <p:nvPr/>
        </p:nvSpPr>
        <p:spPr>
          <a:xfrm>
            <a:off x="503237" y="1391029"/>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8" name="Conector recto 7">
            <a:extLst>
              <a:ext uri="{FF2B5EF4-FFF2-40B4-BE49-F238E27FC236}">
                <a16:creationId xmlns:a16="http://schemas.microsoft.com/office/drawing/2014/main" id="{A75EF5D0-A761-9F4E-95C3-A1AD0DAB222A}"/>
              </a:ext>
            </a:extLst>
          </p:cNvPr>
          <p:cNvCxnSpPr>
            <a:cxnSpLocks/>
            <a:stCxn id="21" idx="4"/>
            <a:endCxn id="27" idx="0"/>
          </p:cNvCxnSpPr>
          <p:nvPr/>
        </p:nvCxnSpPr>
        <p:spPr>
          <a:xfrm>
            <a:off x="1093400" y="1612822"/>
            <a:ext cx="0" cy="2711547"/>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97923FE5-8AA0-CD41-B76F-3524430B1DB1}"/>
              </a:ext>
            </a:extLst>
          </p:cNvPr>
          <p:cNvSpPr/>
          <p:nvPr/>
        </p:nvSpPr>
        <p:spPr>
          <a:xfrm>
            <a:off x="503237" y="245257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10" name="Rectángulo 9">
            <a:extLst>
              <a:ext uri="{FF2B5EF4-FFF2-40B4-BE49-F238E27FC236}">
                <a16:creationId xmlns:a16="http://schemas.microsoft.com/office/drawing/2014/main" id="{A4E8EC00-D16F-3A47-9687-4B458D2B4D2E}"/>
              </a:ext>
            </a:extLst>
          </p:cNvPr>
          <p:cNvSpPr/>
          <p:nvPr/>
        </p:nvSpPr>
        <p:spPr>
          <a:xfrm>
            <a:off x="503237" y="3422919"/>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1" name="Rectángulo 10">
            <a:extLst>
              <a:ext uri="{FF2B5EF4-FFF2-40B4-BE49-F238E27FC236}">
                <a16:creationId xmlns:a16="http://schemas.microsoft.com/office/drawing/2014/main" id="{85C574AD-58CB-D249-8B20-0F7E803FD8A8}"/>
              </a:ext>
            </a:extLst>
          </p:cNvPr>
          <p:cNvSpPr/>
          <p:nvPr/>
        </p:nvSpPr>
        <p:spPr>
          <a:xfrm>
            <a:off x="1307802" y="2556674"/>
            <a:ext cx="6929285" cy="646331"/>
          </a:xfrm>
          <a:prstGeom prst="rect">
            <a:avLst/>
          </a:prstGeom>
        </p:spPr>
        <p:txBody>
          <a:bodyPr wrap="square" lIns="0" tIns="0" rIns="0" bIns="0">
            <a:spAutoFit/>
          </a:bodyPr>
          <a:lstStyle/>
          <a:p>
            <a:pPr marL="11725" marR="0" lvl="0" algn="l" rtl="0">
              <a:spcBef>
                <a:spcPts val="0"/>
              </a:spcBef>
              <a:spcAft>
                <a:spcPts val="0"/>
              </a:spcAft>
              <a:buClr>
                <a:srgbClr val="262626"/>
              </a:buClr>
              <a:buSzPts val="1600"/>
            </a:pPr>
            <a:r>
              <a:rPr lang="es-PE" b="1" dirty="0">
                <a:solidFill>
                  <a:srgbClr val="7150A0"/>
                </a:solidFill>
                <a:latin typeface="Calibri" charset="0"/>
                <a:cs typeface="Calibri" charset="0"/>
                <a:sym typeface="Calibri"/>
              </a:rPr>
              <a:t>DESARROLLAR EL MVP:</a:t>
            </a:r>
            <a:endParaRPr lang="es-PE" b="1" dirty="0">
              <a:solidFill>
                <a:srgbClr val="7150A0"/>
              </a:solidFill>
              <a:latin typeface="Calibri" charset="0"/>
              <a:cs typeface="Calibri" charset="0"/>
            </a:endParaRPr>
          </a:p>
          <a:p>
            <a:pPr marL="11725" marR="0" lvl="0" algn="l" rtl="0">
              <a:spcBef>
                <a:spcPts val="0"/>
              </a:spcBef>
              <a:spcAft>
                <a:spcPts val="0"/>
              </a:spcAft>
              <a:buClr>
                <a:srgbClr val="262626"/>
              </a:buClr>
              <a:buSzPts val="1600"/>
            </a:pPr>
            <a:r>
              <a:rPr lang="es-PE" sz="1400" b="0" i="1" u="none" strike="noStrike" cap="none" dirty="0">
                <a:solidFill>
                  <a:srgbClr val="262626"/>
                </a:solidFill>
                <a:latin typeface="Calibri"/>
                <a:ea typeface="Calibri"/>
                <a:cs typeface="Calibri"/>
                <a:sym typeface="Calibri"/>
              </a:rPr>
              <a:t>Construir una versión básica de la aplicación con características esenciales como creación de horarios, recordatorios de estudio, y un calendario básico.</a:t>
            </a:r>
            <a:endParaRPr lang="es-PE" dirty="0"/>
          </a:p>
        </p:txBody>
      </p:sp>
      <p:sp>
        <p:nvSpPr>
          <p:cNvPr id="12" name="Rectángulo 11">
            <a:extLst>
              <a:ext uri="{FF2B5EF4-FFF2-40B4-BE49-F238E27FC236}">
                <a16:creationId xmlns:a16="http://schemas.microsoft.com/office/drawing/2014/main" id="{DA0AD805-E8C5-BF4B-9395-81DE0F5E7CD7}"/>
              </a:ext>
            </a:extLst>
          </p:cNvPr>
          <p:cNvSpPr/>
          <p:nvPr/>
        </p:nvSpPr>
        <p:spPr>
          <a:xfrm>
            <a:off x="1307802" y="3515787"/>
            <a:ext cx="6813190" cy="430887"/>
          </a:xfrm>
          <a:prstGeom prst="rect">
            <a:avLst/>
          </a:prstGeom>
        </p:spPr>
        <p:txBody>
          <a:bodyPr wrap="square" lIns="0" tIns="0" rIns="0" bIns="0">
            <a:spAutoFit/>
          </a:bodyPr>
          <a:lstStyle/>
          <a:p>
            <a:pPr marL="11725" marR="0" lvl="0" algn="l" rtl="0">
              <a:spcBef>
                <a:spcPts val="0"/>
              </a:spcBef>
              <a:spcAft>
                <a:spcPts val="0"/>
              </a:spcAft>
              <a:buClr>
                <a:srgbClr val="262626"/>
              </a:buClr>
              <a:buSzPts val="1600"/>
            </a:pPr>
            <a:r>
              <a:rPr lang="es-PE" b="1" dirty="0">
                <a:solidFill>
                  <a:srgbClr val="7150A0"/>
                </a:solidFill>
                <a:latin typeface="Calibri" charset="0"/>
                <a:cs typeface="Calibri" charset="0"/>
                <a:sym typeface="Calibri"/>
              </a:rPr>
              <a:t>DEFINIR INDICADORES O MÉTRICAS:</a:t>
            </a:r>
            <a:endParaRPr lang="es-PE" b="1" dirty="0">
              <a:solidFill>
                <a:srgbClr val="7150A0"/>
              </a:solidFill>
              <a:latin typeface="Calibri" charset="0"/>
              <a:cs typeface="Calibri" charset="0"/>
            </a:endParaRPr>
          </a:p>
          <a:p>
            <a:pPr marL="11725" marR="0" lvl="1" indent="0" algn="l" rtl="0">
              <a:spcBef>
                <a:spcPts val="0"/>
              </a:spcBef>
              <a:spcAft>
                <a:spcPts val="0"/>
              </a:spcAft>
              <a:buNone/>
            </a:pPr>
            <a:r>
              <a:rPr lang="es-PE" b="0" i="1" u="none" strike="noStrike" cap="none" dirty="0">
                <a:solidFill>
                  <a:srgbClr val="262626"/>
                </a:solidFill>
                <a:latin typeface="Calibri"/>
                <a:ea typeface="Calibri"/>
                <a:cs typeface="Calibri"/>
                <a:sym typeface="Calibri"/>
              </a:rPr>
              <a:t>Número de usuarios activos, tasa de retención semanal, feedback positivo.</a:t>
            </a:r>
            <a:endParaRPr lang="es-PE" dirty="0"/>
          </a:p>
        </p:txBody>
      </p:sp>
      <p:grpSp>
        <p:nvGrpSpPr>
          <p:cNvPr id="13" name="Agrupar 16">
            <a:extLst>
              <a:ext uri="{FF2B5EF4-FFF2-40B4-BE49-F238E27FC236}">
                <a16:creationId xmlns:a16="http://schemas.microsoft.com/office/drawing/2014/main" id="{45F84DCE-33DE-CF4C-B6D5-0A5C11A42E00}"/>
              </a:ext>
            </a:extLst>
          </p:cNvPr>
          <p:cNvGrpSpPr/>
          <p:nvPr/>
        </p:nvGrpSpPr>
        <p:grpSpPr>
          <a:xfrm>
            <a:off x="1023005" y="2561413"/>
            <a:ext cx="140792" cy="140258"/>
            <a:chOff x="3427964" y="2244682"/>
            <a:chExt cx="225891" cy="225034"/>
          </a:xfrm>
        </p:grpSpPr>
        <p:sp>
          <p:nvSpPr>
            <p:cNvPr id="14" name="Elipse 13">
              <a:extLst>
                <a:ext uri="{FF2B5EF4-FFF2-40B4-BE49-F238E27FC236}">
                  <a16:creationId xmlns:a16="http://schemas.microsoft.com/office/drawing/2014/main" id="{9FA97C93-2CFC-274E-B151-AE51DA293268}"/>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a:extLst>
                <a:ext uri="{FF2B5EF4-FFF2-40B4-BE49-F238E27FC236}">
                  <a16:creationId xmlns:a16="http://schemas.microsoft.com/office/drawing/2014/main" id="{024FA161-AD42-4C4A-AC6B-39CA0960164D}"/>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6" name="Agrupar 26">
            <a:extLst>
              <a:ext uri="{FF2B5EF4-FFF2-40B4-BE49-F238E27FC236}">
                <a16:creationId xmlns:a16="http://schemas.microsoft.com/office/drawing/2014/main" id="{173D8600-543A-984F-8839-2DAC42C935DE}"/>
              </a:ext>
            </a:extLst>
          </p:cNvPr>
          <p:cNvGrpSpPr/>
          <p:nvPr/>
        </p:nvGrpSpPr>
        <p:grpSpPr>
          <a:xfrm>
            <a:off x="1023005" y="3531761"/>
            <a:ext cx="140792" cy="140258"/>
            <a:chOff x="3427964" y="2244682"/>
            <a:chExt cx="225891" cy="225034"/>
          </a:xfrm>
        </p:grpSpPr>
        <p:sp>
          <p:nvSpPr>
            <p:cNvPr id="17" name="Elipse 16">
              <a:extLst>
                <a:ext uri="{FF2B5EF4-FFF2-40B4-BE49-F238E27FC236}">
                  <a16:creationId xmlns:a16="http://schemas.microsoft.com/office/drawing/2014/main" id="{30AB950D-301F-FA42-A2F9-A1EC9047FF1E}"/>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a:extLst>
                <a:ext uri="{FF2B5EF4-FFF2-40B4-BE49-F238E27FC236}">
                  <a16:creationId xmlns:a16="http://schemas.microsoft.com/office/drawing/2014/main" id="{1328AF3A-A1C7-C845-AE20-466DE52FE79B}"/>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9" name="Agrupar 29">
            <a:extLst>
              <a:ext uri="{FF2B5EF4-FFF2-40B4-BE49-F238E27FC236}">
                <a16:creationId xmlns:a16="http://schemas.microsoft.com/office/drawing/2014/main" id="{03C2C019-DF1E-804E-9C6A-259BDA435F3A}"/>
              </a:ext>
            </a:extLst>
          </p:cNvPr>
          <p:cNvGrpSpPr/>
          <p:nvPr/>
        </p:nvGrpSpPr>
        <p:grpSpPr>
          <a:xfrm>
            <a:off x="1023005" y="1506220"/>
            <a:ext cx="140792" cy="140258"/>
            <a:chOff x="3427964" y="2244682"/>
            <a:chExt cx="225891" cy="225034"/>
          </a:xfrm>
        </p:grpSpPr>
        <p:sp>
          <p:nvSpPr>
            <p:cNvPr id="20" name="Elipse 19">
              <a:extLst>
                <a:ext uri="{FF2B5EF4-FFF2-40B4-BE49-F238E27FC236}">
                  <a16:creationId xmlns:a16="http://schemas.microsoft.com/office/drawing/2014/main" id="{AD6BA8FB-BEFE-0B48-8126-5EEBEAC16CBF}"/>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Elipse 20">
              <a:extLst>
                <a:ext uri="{FF2B5EF4-FFF2-40B4-BE49-F238E27FC236}">
                  <a16:creationId xmlns:a16="http://schemas.microsoft.com/office/drawing/2014/main" id="{6AB05ABC-D629-FF46-9CB0-30EE9C54A90B}"/>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3" name="Rectángulo 22">
            <a:extLst>
              <a:ext uri="{FF2B5EF4-FFF2-40B4-BE49-F238E27FC236}">
                <a16:creationId xmlns:a16="http://schemas.microsoft.com/office/drawing/2014/main" id="{C7BCD917-9CEB-1A42-A924-8DE8180256A9}"/>
              </a:ext>
            </a:extLst>
          </p:cNvPr>
          <p:cNvSpPr/>
          <p:nvPr/>
        </p:nvSpPr>
        <p:spPr>
          <a:xfrm>
            <a:off x="503237" y="418187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sp>
        <p:nvSpPr>
          <p:cNvPr id="24" name="Rectángulo 23">
            <a:extLst>
              <a:ext uri="{FF2B5EF4-FFF2-40B4-BE49-F238E27FC236}">
                <a16:creationId xmlns:a16="http://schemas.microsoft.com/office/drawing/2014/main" id="{4F1D917D-563B-C64A-B93B-BB8F57CDB597}"/>
              </a:ext>
            </a:extLst>
          </p:cNvPr>
          <p:cNvSpPr/>
          <p:nvPr/>
        </p:nvSpPr>
        <p:spPr>
          <a:xfrm>
            <a:off x="1307802" y="4274739"/>
            <a:ext cx="6813190" cy="430887"/>
          </a:xfrm>
          <a:prstGeom prst="rect">
            <a:avLst/>
          </a:prstGeom>
        </p:spPr>
        <p:txBody>
          <a:bodyPr wrap="square" lIns="0" tIns="0" rIns="0" bIns="0">
            <a:spAutoFit/>
          </a:bodyPr>
          <a:lstStyle/>
          <a:p>
            <a:pPr>
              <a:buClr>
                <a:srgbClr val="262626"/>
              </a:buClr>
              <a:buSzPts val="1600"/>
            </a:pPr>
            <a:r>
              <a:rPr lang="es-PE" b="1" dirty="0">
                <a:solidFill>
                  <a:srgbClr val="7150A0"/>
                </a:solidFill>
                <a:latin typeface="Calibri" charset="0"/>
                <a:cs typeface="Calibri" charset="0"/>
                <a:sym typeface="Calibri"/>
              </a:rPr>
              <a:t>LANZAR EL MVP AL MERCADO:</a:t>
            </a:r>
          </a:p>
          <a:p>
            <a:pPr>
              <a:buClr>
                <a:srgbClr val="262626"/>
              </a:buClr>
              <a:buSzPts val="1600"/>
            </a:pPr>
            <a:r>
              <a:rPr lang="es-PE" sz="1400" b="0" i="1" u="none" strike="noStrike" cap="none" dirty="0">
                <a:solidFill>
                  <a:srgbClr val="262626"/>
                </a:solidFill>
                <a:latin typeface="Calibri"/>
                <a:ea typeface="Calibri"/>
                <a:cs typeface="Calibri"/>
                <a:sym typeface="Calibri"/>
              </a:rPr>
              <a:t>Probar la aplicación con un grupo piloto de estudiantes universitarios.</a:t>
            </a:r>
            <a:endParaRPr lang="es-PE" dirty="0"/>
          </a:p>
        </p:txBody>
      </p:sp>
      <p:grpSp>
        <p:nvGrpSpPr>
          <p:cNvPr id="25" name="Agrupar 26">
            <a:extLst>
              <a:ext uri="{FF2B5EF4-FFF2-40B4-BE49-F238E27FC236}">
                <a16:creationId xmlns:a16="http://schemas.microsoft.com/office/drawing/2014/main" id="{442EB74E-0D85-B747-94B3-3136A53004C1}"/>
              </a:ext>
            </a:extLst>
          </p:cNvPr>
          <p:cNvGrpSpPr/>
          <p:nvPr/>
        </p:nvGrpSpPr>
        <p:grpSpPr>
          <a:xfrm>
            <a:off x="1023005" y="4290713"/>
            <a:ext cx="140792" cy="140258"/>
            <a:chOff x="3427964" y="2244682"/>
            <a:chExt cx="225891" cy="225034"/>
          </a:xfrm>
        </p:grpSpPr>
        <p:sp>
          <p:nvSpPr>
            <p:cNvPr id="26" name="Elipse 25">
              <a:extLst>
                <a:ext uri="{FF2B5EF4-FFF2-40B4-BE49-F238E27FC236}">
                  <a16:creationId xmlns:a16="http://schemas.microsoft.com/office/drawing/2014/main" id="{220A2715-4BE1-6544-A2D1-393F506EF59C}"/>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Elipse 26">
              <a:extLst>
                <a:ext uri="{FF2B5EF4-FFF2-40B4-BE49-F238E27FC236}">
                  <a16:creationId xmlns:a16="http://schemas.microsoft.com/office/drawing/2014/main" id="{BB1C33A4-2BE8-124F-BECC-EE054A4DDCE5}"/>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p:nvPr/>
        </p:nvSpPr>
        <p:spPr>
          <a:xfrm>
            <a:off x="511341" y="4466661"/>
            <a:ext cx="8164200" cy="215444"/>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pPr>
            <a:r>
              <a:rPr lang="es-PE" dirty="0">
                <a:solidFill>
                  <a:srgbClr val="262626"/>
                </a:solidFill>
                <a:latin typeface="Calibri"/>
                <a:ea typeface="Calibri"/>
                <a:cs typeface="Calibri"/>
                <a:sym typeface="Calibri"/>
              </a:rPr>
              <a:t>De este modo, podrás validar que tu hipótesis de solución realmente puede ser valorada por el mercado.</a:t>
            </a:r>
            <a:endParaRPr dirty="0">
              <a:solidFill>
                <a:srgbClr val="262626"/>
              </a:solidFill>
              <a:latin typeface="Calibri"/>
              <a:ea typeface="Calibri"/>
              <a:cs typeface="Calibri"/>
              <a:sym typeface="Calibri"/>
            </a:endParaRPr>
          </a:p>
        </p:txBody>
      </p:sp>
      <p:sp>
        <p:nvSpPr>
          <p:cNvPr id="4" name="Rectangle 5">
            <a:extLst>
              <a:ext uri="{FF2B5EF4-FFF2-40B4-BE49-F238E27FC236}">
                <a16:creationId xmlns:a16="http://schemas.microsoft.com/office/drawing/2014/main" id="{E36853C3-FD5F-6A40-A46B-004A9CF763CB}"/>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CONTRASTE DE LA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5" name="Google Shape;126;p14">
            <a:extLst>
              <a:ext uri="{FF2B5EF4-FFF2-40B4-BE49-F238E27FC236}">
                <a16:creationId xmlns:a16="http://schemas.microsoft.com/office/drawing/2014/main" id="{4E135CCE-C173-6341-8E44-F33862A7EE1E}"/>
              </a:ext>
            </a:extLst>
          </p:cNvPr>
          <p:cNvSpPr txBox="1"/>
          <p:nvPr/>
        </p:nvSpPr>
        <p:spPr>
          <a:xfrm>
            <a:off x="511341" y="912813"/>
            <a:ext cx="816420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dirty="0">
                <a:solidFill>
                  <a:srgbClr val="262626"/>
                </a:solidFill>
                <a:latin typeface="Calibri"/>
                <a:ea typeface="Calibri"/>
                <a:cs typeface="Calibri"/>
                <a:sym typeface="Calibri"/>
              </a:rPr>
              <a:t>PASOS PARA CONTRASTAR UNA HIPÓTESIS</a:t>
            </a:r>
            <a:endParaRPr dirty="0"/>
          </a:p>
        </p:txBody>
      </p:sp>
      <p:sp>
        <p:nvSpPr>
          <p:cNvPr id="6" name="Rectángulo 5">
            <a:extLst>
              <a:ext uri="{FF2B5EF4-FFF2-40B4-BE49-F238E27FC236}">
                <a16:creationId xmlns:a16="http://schemas.microsoft.com/office/drawing/2014/main" id="{F374B6A8-FC88-174F-B8F1-3AD392E5CD6A}"/>
              </a:ext>
            </a:extLst>
          </p:cNvPr>
          <p:cNvSpPr/>
          <p:nvPr/>
        </p:nvSpPr>
        <p:spPr>
          <a:xfrm>
            <a:off x="1307802" y="1489075"/>
            <a:ext cx="6929290" cy="646331"/>
          </a:xfrm>
          <a:prstGeom prst="rect">
            <a:avLst/>
          </a:prstGeom>
        </p:spPr>
        <p:txBody>
          <a:bodyPr wrap="square" lIns="0" tIns="0" rIns="0" bIns="0">
            <a:spAutoFit/>
          </a:bodyPr>
          <a:lstStyle/>
          <a:p>
            <a:pPr marL="11725" lvl="0">
              <a:buClr>
                <a:srgbClr val="262626"/>
              </a:buClr>
              <a:buSzPts val="1600"/>
            </a:pPr>
            <a:r>
              <a:rPr lang="es-PE" b="1" dirty="0">
                <a:solidFill>
                  <a:srgbClr val="7150A0"/>
                </a:solidFill>
                <a:latin typeface="Calibri" charset="0"/>
                <a:cs typeface="Calibri" charset="0"/>
                <a:sym typeface="Calibri"/>
              </a:rPr>
              <a:t>RECOGER Y ANALIZAR DATOS:</a:t>
            </a:r>
            <a:endParaRPr lang="es-PE" b="1" dirty="0">
              <a:solidFill>
                <a:srgbClr val="7150A0"/>
              </a:solidFill>
              <a:latin typeface="Calibri" charset="0"/>
              <a:cs typeface="Calibri" charset="0"/>
            </a:endParaRPr>
          </a:p>
          <a:p>
            <a:pPr marL="11725" marR="0" lvl="0" indent="0" algn="l" rtl="0">
              <a:spcBef>
                <a:spcPts val="0"/>
              </a:spcBef>
              <a:spcAft>
                <a:spcPts val="0"/>
              </a:spcAft>
            </a:pPr>
            <a:r>
              <a:rPr lang="es-PE" i="1" dirty="0">
                <a:solidFill>
                  <a:srgbClr val="262626"/>
                </a:solidFill>
                <a:latin typeface="Calibri"/>
                <a:ea typeface="Calibri"/>
                <a:cs typeface="Calibri"/>
                <a:sym typeface="Calibri"/>
              </a:rPr>
              <a:t>Se puede hacer encuestas a los estudiantes sobre su experiencia y sugerencias de mejora, así como analizar la tasa de adopción y retención.</a:t>
            </a:r>
            <a:endParaRPr lang="es-PE" dirty="0"/>
          </a:p>
        </p:txBody>
      </p:sp>
      <p:sp>
        <p:nvSpPr>
          <p:cNvPr id="7" name="Rectángulo 6">
            <a:extLst>
              <a:ext uri="{FF2B5EF4-FFF2-40B4-BE49-F238E27FC236}">
                <a16:creationId xmlns:a16="http://schemas.microsoft.com/office/drawing/2014/main" id="{7773E44A-1E5F-9E4D-87F6-4326A56092BB}"/>
              </a:ext>
            </a:extLst>
          </p:cNvPr>
          <p:cNvSpPr/>
          <p:nvPr/>
        </p:nvSpPr>
        <p:spPr>
          <a:xfrm>
            <a:off x="503237" y="1391029"/>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05</a:t>
            </a:r>
            <a:endParaRPr lang="es-PE" sz="2800" b="1" dirty="0">
              <a:solidFill>
                <a:srgbClr val="7150A0"/>
              </a:solidFill>
              <a:latin typeface="Calibri" charset="0"/>
              <a:ea typeface="Calibri" charset="0"/>
              <a:cs typeface="Calibri" charset="0"/>
            </a:endParaRPr>
          </a:p>
        </p:txBody>
      </p:sp>
      <p:cxnSp>
        <p:nvCxnSpPr>
          <p:cNvPr id="8" name="Conector recto 7">
            <a:extLst>
              <a:ext uri="{FF2B5EF4-FFF2-40B4-BE49-F238E27FC236}">
                <a16:creationId xmlns:a16="http://schemas.microsoft.com/office/drawing/2014/main" id="{DCCA74E3-C2DD-6845-9682-BBA6E09BA913}"/>
              </a:ext>
            </a:extLst>
          </p:cNvPr>
          <p:cNvCxnSpPr>
            <a:cxnSpLocks/>
            <a:stCxn id="21" idx="4"/>
            <a:endCxn id="18" idx="0"/>
          </p:cNvCxnSpPr>
          <p:nvPr/>
        </p:nvCxnSpPr>
        <p:spPr>
          <a:xfrm>
            <a:off x="1093400" y="1612822"/>
            <a:ext cx="0" cy="1952595"/>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FA318DB6-198F-FD41-B8AF-DB7787B0881E}"/>
              </a:ext>
            </a:extLst>
          </p:cNvPr>
          <p:cNvSpPr/>
          <p:nvPr/>
        </p:nvSpPr>
        <p:spPr>
          <a:xfrm>
            <a:off x="503237" y="224536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06</a:t>
            </a:r>
            <a:endParaRPr lang="es-PE" sz="2800" b="1" dirty="0">
              <a:solidFill>
                <a:srgbClr val="7150A0"/>
              </a:solidFill>
              <a:latin typeface="Calibri" charset="0"/>
              <a:ea typeface="Calibri" charset="0"/>
              <a:cs typeface="Calibri" charset="0"/>
            </a:endParaRPr>
          </a:p>
        </p:txBody>
      </p:sp>
      <p:sp>
        <p:nvSpPr>
          <p:cNvPr id="10" name="Rectángulo 9">
            <a:extLst>
              <a:ext uri="{FF2B5EF4-FFF2-40B4-BE49-F238E27FC236}">
                <a16:creationId xmlns:a16="http://schemas.microsoft.com/office/drawing/2014/main" id="{38DBBEF1-DAF2-214C-8518-7E4BA9B8F55B}"/>
              </a:ext>
            </a:extLst>
          </p:cNvPr>
          <p:cNvSpPr/>
          <p:nvPr/>
        </p:nvSpPr>
        <p:spPr>
          <a:xfrm>
            <a:off x="503237" y="3422919"/>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07</a:t>
            </a:r>
            <a:endParaRPr lang="es-PE" sz="2800" b="1" dirty="0">
              <a:solidFill>
                <a:srgbClr val="7150A0"/>
              </a:solidFill>
              <a:latin typeface="Calibri" charset="0"/>
              <a:ea typeface="Calibri" charset="0"/>
              <a:cs typeface="Calibri" charset="0"/>
            </a:endParaRPr>
          </a:p>
        </p:txBody>
      </p:sp>
      <p:sp>
        <p:nvSpPr>
          <p:cNvPr id="11" name="Rectángulo 10">
            <a:extLst>
              <a:ext uri="{FF2B5EF4-FFF2-40B4-BE49-F238E27FC236}">
                <a16:creationId xmlns:a16="http://schemas.microsoft.com/office/drawing/2014/main" id="{79DB711B-3BC6-D545-96B1-9903524AB6D5}"/>
              </a:ext>
            </a:extLst>
          </p:cNvPr>
          <p:cNvSpPr/>
          <p:nvPr/>
        </p:nvSpPr>
        <p:spPr>
          <a:xfrm>
            <a:off x="1307802" y="2349470"/>
            <a:ext cx="6929285" cy="861774"/>
          </a:xfrm>
          <a:prstGeom prst="rect">
            <a:avLst/>
          </a:prstGeom>
        </p:spPr>
        <p:txBody>
          <a:bodyPr wrap="square" lIns="0" tIns="0" rIns="0" bIns="0">
            <a:spAutoFit/>
          </a:bodyPr>
          <a:lstStyle/>
          <a:p>
            <a:pPr marL="11725">
              <a:buClr>
                <a:srgbClr val="262626"/>
              </a:buClr>
              <a:buSzPts val="1600"/>
            </a:pPr>
            <a:r>
              <a:rPr lang="es-PE" b="1" dirty="0">
                <a:solidFill>
                  <a:srgbClr val="7150A0"/>
                </a:solidFill>
                <a:latin typeface="Calibri" charset="0"/>
                <a:cs typeface="Calibri" charset="0"/>
                <a:sym typeface="Calibri"/>
              </a:rPr>
              <a:t>INTERPRETAR LOS RESULTADOS:</a:t>
            </a:r>
            <a:endParaRPr lang="es-PE" b="1" dirty="0">
              <a:solidFill>
                <a:srgbClr val="7150A0"/>
              </a:solidFill>
              <a:latin typeface="Calibri" charset="0"/>
              <a:cs typeface="Calibri" charset="0"/>
            </a:endParaRPr>
          </a:p>
          <a:p>
            <a:pPr marL="11725" marR="0" lvl="0" indent="0" algn="l" rtl="0">
              <a:spcBef>
                <a:spcPts val="0"/>
              </a:spcBef>
              <a:spcAft>
                <a:spcPts val="0"/>
              </a:spcAft>
            </a:pPr>
            <a:r>
              <a:rPr lang="es-PE" i="1" dirty="0">
                <a:solidFill>
                  <a:srgbClr val="262626"/>
                </a:solidFill>
                <a:latin typeface="Calibri"/>
                <a:ea typeface="Calibri"/>
                <a:cs typeface="Calibri"/>
                <a:sym typeface="Calibri"/>
              </a:rPr>
              <a:t>Evaluar si la aplicación realmente ayuda a los estudiantes a organizar mejor su tiempo y si hay una mejora en su rendimiento académico. Determinar si los estudiantes encuentran la aplicación útil y si están dispuestos a seguir usándola.</a:t>
            </a:r>
            <a:endParaRPr lang="es-PE" dirty="0"/>
          </a:p>
        </p:txBody>
      </p:sp>
      <p:sp>
        <p:nvSpPr>
          <p:cNvPr id="12" name="Rectángulo 11">
            <a:extLst>
              <a:ext uri="{FF2B5EF4-FFF2-40B4-BE49-F238E27FC236}">
                <a16:creationId xmlns:a16="http://schemas.microsoft.com/office/drawing/2014/main" id="{1275F91F-91D2-FF46-BA2C-BDDCA2578E05}"/>
              </a:ext>
            </a:extLst>
          </p:cNvPr>
          <p:cNvSpPr/>
          <p:nvPr/>
        </p:nvSpPr>
        <p:spPr>
          <a:xfrm>
            <a:off x="1307802" y="3515787"/>
            <a:ext cx="6813190" cy="646331"/>
          </a:xfrm>
          <a:prstGeom prst="rect">
            <a:avLst/>
          </a:prstGeom>
        </p:spPr>
        <p:txBody>
          <a:bodyPr wrap="square" lIns="0" tIns="0" rIns="0" bIns="0">
            <a:spAutoFit/>
          </a:bodyPr>
          <a:lstStyle/>
          <a:p>
            <a:pPr marL="11725" lvl="0">
              <a:buClr>
                <a:srgbClr val="262626"/>
              </a:buClr>
              <a:buSzPts val="1600"/>
            </a:pPr>
            <a:r>
              <a:rPr lang="es-PE" b="1" dirty="0">
                <a:solidFill>
                  <a:srgbClr val="7150A0"/>
                </a:solidFill>
                <a:latin typeface="Calibri" charset="0"/>
                <a:cs typeface="Calibri" charset="0"/>
                <a:sym typeface="Calibri"/>
              </a:rPr>
              <a:t>ITERAR Y AJUSTAR:</a:t>
            </a:r>
            <a:endParaRPr lang="es-PE" b="1" dirty="0">
              <a:solidFill>
                <a:srgbClr val="7150A0"/>
              </a:solidFill>
              <a:latin typeface="Calibri" charset="0"/>
              <a:cs typeface="Calibri" charset="0"/>
            </a:endParaRPr>
          </a:p>
          <a:p>
            <a:pPr marL="11725" marR="0" lvl="0" indent="0" algn="l" rtl="0">
              <a:spcBef>
                <a:spcPts val="0"/>
              </a:spcBef>
              <a:spcAft>
                <a:spcPts val="0"/>
              </a:spcAft>
            </a:pPr>
            <a:r>
              <a:rPr lang="es-PE" i="1" dirty="0">
                <a:solidFill>
                  <a:srgbClr val="262626"/>
                </a:solidFill>
                <a:latin typeface="Calibri"/>
                <a:ea typeface="Calibri"/>
                <a:cs typeface="Calibri"/>
                <a:sym typeface="Calibri"/>
              </a:rPr>
              <a:t>Basado en sus comentarios y recomendaciones, añadir características adicionales como análisis de rendimiento y alertas personalizadas.</a:t>
            </a:r>
            <a:endParaRPr lang="es-PE" dirty="0"/>
          </a:p>
        </p:txBody>
      </p:sp>
      <p:grpSp>
        <p:nvGrpSpPr>
          <p:cNvPr id="13" name="Agrupar 16">
            <a:extLst>
              <a:ext uri="{FF2B5EF4-FFF2-40B4-BE49-F238E27FC236}">
                <a16:creationId xmlns:a16="http://schemas.microsoft.com/office/drawing/2014/main" id="{414A1977-2937-9C4F-BD92-E2D86955E36E}"/>
              </a:ext>
            </a:extLst>
          </p:cNvPr>
          <p:cNvGrpSpPr/>
          <p:nvPr/>
        </p:nvGrpSpPr>
        <p:grpSpPr>
          <a:xfrm>
            <a:off x="1023005" y="2354209"/>
            <a:ext cx="140792" cy="140258"/>
            <a:chOff x="3427964" y="2244682"/>
            <a:chExt cx="225891" cy="225034"/>
          </a:xfrm>
        </p:grpSpPr>
        <p:sp>
          <p:nvSpPr>
            <p:cNvPr id="14" name="Elipse 13">
              <a:extLst>
                <a:ext uri="{FF2B5EF4-FFF2-40B4-BE49-F238E27FC236}">
                  <a16:creationId xmlns:a16="http://schemas.microsoft.com/office/drawing/2014/main" id="{2DB52B19-F819-9647-9340-1953E230B348}"/>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a:extLst>
                <a:ext uri="{FF2B5EF4-FFF2-40B4-BE49-F238E27FC236}">
                  <a16:creationId xmlns:a16="http://schemas.microsoft.com/office/drawing/2014/main" id="{2E801164-976A-2949-BED3-E5592938235E}"/>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6" name="Agrupar 26">
            <a:extLst>
              <a:ext uri="{FF2B5EF4-FFF2-40B4-BE49-F238E27FC236}">
                <a16:creationId xmlns:a16="http://schemas.microsoft.com/office/drawing/2014/main" id="{28353A3A-2899-3F4F-973F-1352A1731100}"/>
              </a:ext>
            </a:extLst>
          </p:cNvPr>
          <p:cNvGrpSpPr/>
          <p:nvPr/>
        </p:nvGrpSpPr>
        <p:grpSpPr>
          <a:xfrm>
            <a:off x="1023005" y="3531761"/>
            <a:ext cx="140792" cy="140258"/>
            <a:chOff x="3427964" y="2244682"/>
            <a:chExt cx="225891" cy="225034"/>
          </a:xfrm>
        </p:grpSpPr>
        <p:sp>
          <p:nvSpPr>
            <p:cNvPr id="17" name="Elipse 16">
              <a:extLst>
                <a:ext uri="{FF2B5EF4-FFF2-40B4-BE49-F238E27FC236}">
                  <a16:creationId xmlns:a16="http://schemas.microsoft.com/office/drawing/2014/main" id="{1B7BD2E0-882B-A74C-AC29-70B5F2E7E763}"/>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a:extLst>
                <a:ext uri="{FF2B5EF4-FFF2-40B4-BE49-F238E27FC236}">
                  <a16:creationId xmlns:a16="http://schemas.microsoft.com/office/drawing/2014/main" id="{6C38DAFF-7962-2A4F-B7CA-D45BBC7D7BEA}"/>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9" name="Agrupar 29">
            <a:extLst>
              <a:ext uri="{FF2B5EF4-FFF2-40B4-BE49-F238E27FC236}">
                <a16:creationId xmlns:a16="http://schemas.microsoft.com/office/drawing/2014/main" id="{242F04CE-61FF-7244-BA82-B2A88CF48168}"/>
              </a:ext>
            </a:extLst>
          </p:cNvPr>
          <p:cNvGrpSpPr/>
          <p:nvPr/>
        </p:nvGrpSpPr>
        <p:grpSpPr>
          <a:xfrm>
            <a:off x="1023005" y="1506220"/>
            <a:ext cx="140792" cy="140258"/>
            <a:chOff x="3427964" y="2244682"/>
            <a:chExt cx="225891" cy="225034"/>
          </a:xfrm>
        </p:grpSpPr>
        <p:sp>
          <p:nvSpPr>
            <p:cNvPr id="20" name="Elipse 19">
              <a:extLst>
                <a:ext uri="{FF2B5EF4-FFF2-40B4-BE49-F238E27FC236}">
                  <a16:creationId xmlns:a16="http://schemas.microsoft.com/office/drawing/2014/main" id="{E9149E82-883A-6743-A92A-55C86738325D}"/>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Elipse 20">
              <a:extLst>
                <a:ext uri="{FF2B5EF4-FFF2-40B4-BE49-F238E27FC236}">
                  <a16:creationId xmlns:a16="http://schemas.microsoft.com/office/drawing/2014/main" id="{FFE45B2F-98E7-4F41-88C6-F7AC68FC8FAE}"/>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4" name="Rectángulo 3">
            <a:extLst>
              <a:ext uri="{FF2B5EF4-FFF2-40B4-BE49-F238E27FC236}">
                <a16:creationId xmlns:a16="http://schemas.microsoft.com/office/drawing/2014/main" id="{E21FADF3-C2EA-A047-8332-E33067602010}"/>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DE5DC541-4BF0-014F-9C6B-ED26A5C6BB06}"/>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VALIDACIÓN DE LA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HIPÓTESIS DE SOLUCIÓN</a:t>
            </a:r>
          </a:p>
        </p:txBody>
      </p:sp>
      <p:pic>
        <p:nvPicPr>
          <p:cNvPr id="6" name="Imagen 5">
            <a:extLst>
              <a:ext uri="{FF2B5EF4-FFF2-40B4-BE49-F238E27FC236}">
                <a16:creationId xmlns:a16="http://schemas.microsoft.com/office/drawing/2014/main" id="{9AD19E83-4150-BE49-A170-67101E158012}"/>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17"/>
          <p:cNvSpPr txBox="1"/>
          <p:nvPr/>
        </p:nvSpPr>
        <p:spPr>
          <a:xfrm>
            <a:off x="503237" y="912813"/>
            <a:ext cx="7836314" cy="984885"/>
          </a:xfrm>
          <a:prstGeom prst="rect">
            <a:avLst/>
          </a:prstGeom>
          <a:noFill/>
          <a:ln>
            <a:noFill/>
          </a:ln>
        </p:spPr>
        <p:txBody>
          <a:bodyPr spcFirstLastPara="1" wrap="square" lIns="0" tIns="0" rIns="0" bIns="0" anchor="t" anchorCtr="0">
            <a:spAutoFit/>
          </a:bodyPr>
          <a:lstStyle/>
          <a:p>
            <a:pPr marL="177800" marR="0" lvl="0" indent="-166688"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La validación es el proceso de comprobación de una teoría o supuesto que necesita ser corroborado.</a:t>
            </a:r>
            <a:endParaRPr dirty="0"/>
          </a:p>
          <a:p>
            <a:pPr marL="177800" marR="0" lvl="0" indent="-166688"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77800" marR="0" lvl="0" indent="-166688"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Para efectos de una startup, las variables necesarias para validar nuestra hipótesis son 3:</a:t>
            </a:r>
            <a:endParaRPr dirty="0"/>
          </a:p>
        </p:txBody>
      </p:sp>
      <p:sp>
        <p:nvSpPr>
          <p:cNvPr id="5" name="Rectangle 5">
            <a:extLst>
              <a:ext uri="{FF2B5EF4-FFF2-40B4-BE49-F238E27FC236}">
                <a16:creationId xmlns:a16="http://schemas.microsoft.com/office/drawing/2014/main" id="{62A3C2BF-CA33-B045-9CFC-8673376180FB}"/>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VALIDACIÓN DE LA HIPÓTESIS DE SOLUCIÓN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6D55569-558F-2C4B-AC5F-6671C961A13D}"/>
              </a:ext>
            </a:extLst>
          </p:cNvPr>
          <p:cNvPicPr>
            <a:picLocks noChangeAspect="1"/>
          </p:cNvPicPr>
          <p:nvPr/>
        </p:nvPicPr>
        <p:blipFill>
          <a:blip r:embed="rId3"/>
          <a:stretch>
            <a:fillRect/>
          </a:stretch>
        </p:blipFill>
        <p:spPr>
          <a:xfrm>
            <a:off x="3844976" y="2013744"/>
            <a:ext cx="4775167" cy="3006587"/>
          </a:xfrm>
          <a:prstGeom prst="rect">
            <a:avLst/>
          </a:prstGeom>
        </p:spPr>
      </p:pic>
      <p:grpSp>
        <p:nvGrpSpPr>
          <p:cNvPr id="11" name="Grupo 10">
            <a:extLst>
              <a:ext uri="{FF2B5EF4-FFF2-40B4-BE49-F238E27FC236}">
                <a16:creationId xmlns:a16="http://schemas.microsoft.com/office/drawing/2014/main" id="{1201C7E4-6A32-2246-8CC0-3ABF011B61E1}"/>
              </a:ext>
            </a:extLst>
          </p:cNvPr>
          <p:cNvGrpSpPr/>
          <p:nvPr/>
        </p:nvGrpSpPr>
        <p:grpSpPr>
          <a:xfrm>
            <a:off x="684213" y="2295029"/>
            <a:ext cx="2729530" cy="2302793"/>
            <a:chOff x="684213" y="2295029"/>
            <a:chExt cx="2729530" cy="2302793"/>
          </a:xfrm>
        </p:grpSpPr>
        <p:sp>
          <p:nvSpPr>
            <p:cNvPr id="8" name="Rectángulo redondeado 7">
              <a:extLst>
                <a:ext uri="{FF2B5EF4-FFF2-40B4-BE49-F238E27FC236}">
                  <a16:creationId xmlns:a16="http://schemas.microsoft.com/office/drawing/2014/main" id="{403CF859-AE62-7440-9202-0321D3BD92AC}"/>
                </a:ext>
              </a:extLst>
            </p:cNvPr>
            <p:cNvSpPr/>
            <p:nvPr/>
          </p:nvSpPr>
          <p:spPr>
            <a:xfrm>
              <a:off x="878523" y="2295029"/>
              <a:ext cx="2535220" cy="661370"/>
            </a:xfrm>
            <a:prstGeom prst="roundRect">
              <a:avLst>
                <a:gd name="adj" fmla="val 11586"/>
              </a:avLst>
            </a:prstGeom>
            <a:solidFill>
              <a:srgbClr val="FCD7D5"/>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EE4639"/>
                  </a:solidFill>
                  <a:latin typeface="Calibri" charset="0"/>
                  <a:ea typeface="Calibri" charset="0"/>
                  <a:cs typeface="Calibri" charset="0"/>
                </a:rPr>
                <a:t>SEGMENTO DE CLIENTES</a:t>
              </a:r>
            </a:p>
          </p:txBody>
        </p:sp>
        <p:grpSp>
          <p:nvGrpSpPr>
            <p:cNvPr id="4" name="Grupo 3">
              <a:extLst>
                <a:ext uri="{FF2B5EF4-FFF2-40B4-BE49-F238E27FC236}">
                  <a16:creationId xmlns:a16="http://schemas.microsoft.com/office/drawing/2014/main" id="{3BF7651D-F0EE-EC4E-B969-9D93CD4380B1}"/>
                </a:ext>
              </a:extLst>
            </p:cNvPr>
            <p:cNvGrpSpPr/>
            <p:nvPr/>
          </p:nvGrpSpPr>
          <p:grpSpPr>
            <a:xfrm>
              <a:off x="684213" y="2369671"/>
              <a:ext cx="479057" cy="523220"/>
              <a:chOff x="607730" y="2582581"/>
              <a:chExt cx="673990" cy="736123"/>
            </a:xfrm>
          </p:grpSpPr>
          <p:sp>
            <p:nvSpPr>
              <p:cNvPr id="9" name="Acorde 32">
                <a:extLst>
                  <a:ext uri="{FF2B5EF4-FFF2-40B4-BE49-F238E27FC236}">
                    <a16:creationId xmlns:a16="http://schemas.microsoft.com/office/drawing/2014/main" id="{CA92DC81-C7EF-EC40-9685-7FF3FA9FD10E}"/>
                  </a:ext>
                </a:extLst>
              </p:cNvPr>
              <p:cNvSpPr/>
              <p:nvPr/>
            </p:nvSpPr>
            <p:spPr>
              <a:xfrm rot="12600000">
                <a:off x="607730" y="2628598"/>
                <a:ext cx="673990" cy="654822"/>
              </a:xfrm>
              <a:prstGeom prst="chord">
                <a:avLst>
                  <a:gd name="adj1" fmla="val 2700000"/>
                  <a:gd name="adj2" fmla="val 1523334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0" name="CuadroTexto 9">
                <a:extLst>
                  <a:ext uri="{FF2B5EF4-FFF2-40B4-BE49-F238E27FC236}">
                    <a16:creationId xmlns:a16="http://schemas.microsoft.com/office/drawing/2014/main" id="{9678171F-AA3D-1D47-A57B-2E72D2E41FEB}"/>
                  </a:ext>
                </a:extLst>
              </p:cNvPr>
              <p:cNvSpPr txBox="1"/>
              <p:nvPr/>
            </p:nvSpPr>
            <p:spPr>
              <a:xfrm>
                <a:off x="803371" y="2582581"/>
                <a:ext cx="370681" cy="736123"/>
              </a:xfrm>
              <a:prstGeom prst="rect">
                <a:avLst/>
              </a:prstGeom>
              <a:noFill/>
            </p:spPr>
            <p:txBody>
              <a:bodyPr wrap="square" rtlCol="0">
                <a:spAutoFit/>
              </a:bodyPr>
              <a:lstStyle/>
              <a:p>
                <a:r>
                  <a:rPr lang="es-ES_tradnl" sz="2800" b="1" dirty="0">
                    <a:solidFill>
                      <a:schemeClr val="bg1"/>
                    </a:solidFill>
                    <a:latin typeface="Calibri" charset="0"/>
                    <a:ea typeface="Calibri" charset="0"/>
                    <a:cs typeface="Calibri" charset="0"/>
                  </a:rPr>
                  <a:t>1</a:t>
                </a:r>
              </a:p>
            </p:txBody>
          </p:sp>
        </p:grpSp>
        <p:sp>
          <p:nvSpPr>
            <p:cNvPr id="12" name="Rectángulo redondeado 11">
              <a:extLst>
                <a:ext uri="{FF2B5EF4-FFF2-40B4-BE49-F238E27FC236}">
                  <a16:creationId xmlns:a16="http://schemas.microsoft.com/office/drawing/2014/main" id="{09FB16B1-86CF-C948-828A-371553CE9C1C}"/>
                </a:ext>
              </a:extLst>
            </p:cNvPr>
            <p:cNvSpPr/>
            <p:nvPr/>
          </p:nvSpPr>
          <p:spPr>
            <a:xfrm>
              <a:off x="878523" y="3119488"/>
              <a:ext cx="2535220" cy="661370"/>
            </a:xfrm>
            <a:prstGeom prst="roundRect">
              <a:avLst>
                <a:gd name="adj" fmla="val 11586"/>
              </a:avLst>
            </a:prstGeom>
            <a:solidFill>
              <a:srgbClr val="DDEEC7"/>
            </a:solidFill>
            <a:ln w="38100">
              <a:solidFill>
                <a:srgbClr val="92C14E"/>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92C14E"/>
                  </a:solidFill>
                  <a:latin typeface="Calibri" charset="0"/>
                  <a:ea typeface="Calibri" charset="0"/>
                  <a:cs typeface="Calibri" charset="0"/>
                </a:rPr>
                <a:t>PROPUESTA DE VALOR</a:t>
              </a:r>
            </a:p>
          </p:txBody>
        </p:sp>
        <p:grpSp>
          <p:nvGrpSpPr>
            <p:cNvPr id="13" name="Grupo 12">
              <a:extLst>
                <a:ext uri="{FF2B5EF4-FFF2-40B4-BE49-F238E27FC236}">
                  <a16:creationId xmlns:a16="http://schemas.microsoft.com/office/drawing/2014/main" id="{F71597AA-C8A9-0045-A46B-79751C55E40E}"/>
                </a:ext>
              </a:extLst>
            </p:cNvPr>
            <p:cNvGrpSpPr/>
            <p:nvPr/>
          </p:nvGrpSpPr>
          <p:grpSpPr>
            <a:xfrm>
              <a:off x="684213" y="3194130"/>
              <a:ext cx="479057" cy="523220"/>
              <a:chOff x="607730" y="2582581"/>
              <a:chExt cx="673990" cy="736123"/>
            </a:xfrm>
          </p:grpSpPr>
          <p:sp>
            <p:nvSpPr>
              <p:cNvPr id="14" name="Acorde 32">
                <a:extLst>
                  <a:ext uri="{FF2B5EF4-FFF2-40B4-BE49-F238E27FC236}">
                    <a16:creationId xmlns:a16="http://schemas.microsoft.com/office/drawing/2014/main" id="{F176B11E-F998-0742-ABE1-A942BB62379E}"/>
                  </a:ext>
                </a:extLst>
              </p:cNvPr>
              <p:cNvSpPr/>
              <p:nvPr/>
            </p:nvSpPr>
            <p:spPr>
              <a:xfrm rot="12600000">
                <a:off x="607730" y="2628598"/>
                <a:ext cx="673990" cy="654822"/>
              </a:xfrm>
              <a:prstGeom prst="chord">
                <a:avLst>
                  <a:gd name="adj1" fmla="val 2700000"/>
                  <a:gd name="adj2" fmla="val 15233344"/>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5" name="CuadroTexto 14">
                <a:extLst>
                  <a:ext uri="{FF2B5EF4-FFF2-40B4-BE49-F238E27FC236}">
                    <a16:creationId xmlns:a16="http://schemas.microsoft.com/office/drawing/2014/main" id="{D7DC7AEB-47B4-BB4A-9F82-BB6CC5DF4DE4}"/>
                  </a:ext>
                </a:extLst>
              </p:cNvPr>
              <p:cNvSpPr txBox="1"/>
              <p:nvPr/>
            </p:nvSpPr>
            <p:spPr>
              <a:xfrm>
                <a:off x="803371" y="2582581"/>
                <a:ext cx="370681" cy="736123"/>
              </a:xfrm>
              <a:prstGeom prst="rect">
                <a:avLst/>
              </a:prstGeom>
              <a:noFill/>
            </p:spPr>
            <p:txBody>
              <a:bodyPr wrap="square" rtlCol="0">
                <a:spAutoFit/>
              </a:bodyPr>
              <a:lstStyle/>
              <a:p>
                <a:r>
                  <a:rPr lang="es-ES_tradnl" sz="2800" b="1" dirty="0">
                    <a:solidFill>
                      <a:schemeClr val="bg1"/>
                    </a:solidFill>
                    <a:latin typeface="Calibri" charset="0"/>
                    <a:ea typeface="Calibri" charset="0"/>
                    <a:cs typeface="Calibri" charset="0"/>
                  </a:rPr>
                  <a:t>2</a:t>
                </a:r>
              </a:p>
            </p:txBody>
          </p:sp>
        </p:grpSp>
        <p:sp>
          <p:nvSpPr>
            <p:cNvPr id="16" name="Rectángulo redondeado 15">
              <a:extLst>
                <a:ext uri="{FF2B5EF4-FFF2-40B4-BE49-F238E27FC236}">
                  <a16:creationId xmlns:a16="http://schemas.microsoft.com/office/drawing/2014/main" id="{3C0E2B2C-AFD3-DD48-803A-3CC16A813AA1}"/>
                </a:ext>
              </a:extLst>
            </p:cNvPr>
            <p:cNvSpPr/>
            <p:nvPr/>
          </p:nvSpPr>
          <p:spPr>
            <a:xfrm>
              <a:off x="878523" y="3936452"/>
              <a:ext cx="2535220" cy="661370"/>
            </a:xfrm>
            <a:prstGeom prst="roundRect">
              <a:avLst>
                <a:gd name="adj" fmla="val 11586"/>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7150A0"/>
                  </a:solidFill>
                  <a:latin typeface="Calibri" charset="0"/>
                  <a:ea typeface="Calibri" charset="0"/>
                  <a:cs typeface="Calibri" charset="0"/>
                </a:rPr>
                <a:t>PRODUCTO MÍNIMO VIABLE</a:t>
              </a:r>
            </a:p>
          </p:txBody>
        </p:sp>
        <p:grpSp>
          <p:nvGrpSpPr>
            <p:cNvPr id="17" name="Grupo 16">
              <a:extLst>
                <a:ext uri="{FF2B5EF4-FFF2-40B4-BE49-F238E27FC236}">
                  <a16:creationId xmlns:a16="http://schemas.microsoft.com/office/drawing/2014/main" id="{F5700356-9345-4C48-8E73-60CA2C75B7B2}"/>
                </a:ext>
              </a:extLst>
            </p:cNvPr>
            <p:cNvGrpSpPr/>
            <p:nvPr/>
          </p:nvGrpSpPr>
          <p:grpSpPr>
            <a:xfrm>
              <a:off x="684213" y="4011094"/>
              <a:ext cx="479057" cy="523220"/>
              <a:chOff x="607730" y="2582581"/>
              <a:chExt cx="673990" cy="736123"/>
            </a:xfrm>
          </p:grpSpPr>
          <p:sp>
            <p:nvSpPr>
              <p:cNvPr id="18" name="Acorde 32">
                <a:extLst>
                  <a:ext uri="{FF2B5EF4-FFF2-40B4-BE49-F238E27FC236}">
                    <a16:creationId xmlns:a16="http://schemas.microsoft.com/office/drawing/2014/main" id="{63477FDA-6670-FD41-8CE8-877F9CD6FBA8}"/>
                  </a:ext>
                </a:extLst>
              </p:cNvPr>
              <p:cNvSpPr/>
              <p:nvPr/>
            </p:nvSpPr>
            <p:spPr>
              <a:xfrm rot="12600000">
                <a:off x="607730" y="2628598"/>
                <a:ext cx="673990" cy="654822"/>
              </a:xfrm>
              <a:prstGeom prst="chord">
                <a:avLst>
                  <a:gd name="adj1" fmla="val 2700000"/>
                  <a:gd name="adj2" fmla="val 1523334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9" name="CuadroTexto 18">
                <a:extLst>
                  <a:ext uri="{FF2B5EF4-FFF2-40B4-BE49-F238E27FC236}">
                    <a16:creationId xmlns:a16="http://schemas.microsoft.com/office/drawing/2014/main" id="{C521830F-CACA-3645-83F0-2049E5C6CC76}"/>
                  </a:ext>
                </a:extLst>
              </p:cNvPr>
              <p:cNvSpPr txBox="1"/>
              <p:nvPr/>
            </p:nvSpPr>
            <p:spPr>
              <a:xfrm>
                <a:off x="803371" y="2582581"/>
                <a:ext cx="370681" cy="736123"/>
              </a:xfrm>
              <a:prstGeom prst="rect">
                <a:avLst/>
              </a:prstGeom>
              <a:noFill/>
            </p:spPr>
            <p:txBody>
              <a:bodyPr wrap="square" rtlCol="0">
                <a:spAutoFit/>
              </a:bodyPr>
              <a:lstStyle/>
              <a:p>
                <a:r>
                  <a:rPr lang="es-ES_tradnl" sz="2800" b="1" dirty="0">
                    <a:solidFill>
                      <a:schemeClr val="bg1"/>
                    </a:solidFill>
                    <a:latin typeface="Calibri" charset="0"/>
                    <a:ea typeface="Calibri" charset="0"/>
                    <a:cs typeface="Calibri" charset="0"/>
                  </a:rPr>
                  <a:t>3</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4" name="Rectangle 5">
            <a:extLst>
              <a:ext uri="{FF2B5EF4-FFF2-40B4-BE49-F238E27FC236}">
                <a16:creationId xmlns:a16="http://schemas.microsoft.com/office/drawing/2014/main" id="{2F5FBE8F-69D6-2D42-A6B7-95AF5BCAAA90}"/>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VALIDACIÓN DE LA HIPÓTESIS DE SOLUCIÓN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5" name="Rectángulo 4">
            <a:extLst>
              <a:ext uri="{FF2B5EF4-FFF2-40B4-BE49-F238E27FC236}">
                <a16:creationId xmlns:a16="http://schemas.microsoft.com/office/drawing/2014/main" id="{8E680584-3954-C04E-A087-881160E10AE8}"/>
              </a:ext>
            </a:extLst>
          </p:cNvPr>
          <p:cNvSpPr/>
          <p:nvPr/>
        </p:nvSpPr>
        <p:spPr>
          <a:xfrm>
            <a:off x="503238" y="916472"/>
            <a:ext cx="8172450" cy="3616375"/>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+ 01.</a:t>
            </a:r>
            <a:br>
              <a:rPr lang="es-ES" sz="1600" b="1" dirty="0">
                <a:solidFill>
                  <a:srgbClr val="EE4639"/>
                </a:solidFill>
                <a:latin typeface="Calibri" charset="0"/>
                <a:cs typeface="Calibri" charset="0"/>
              </a:rPr>
            </a:br>
            <a:r>
              <a:rPr lang="es-ES" sz="1600" b="1" dirty="0">
                <a:solidFill>
                  <a:srgbClr val="EE4639"/>
                </a:solidFill>
                <a:latin typeface="Calibri" charset="0"/>
                <a:cs typeface="Calibri" charset="0"/>
              </a:rPr>
              <a:t>SEGMENTO DE CLIENTES:</a:t>
            </a:r>
            <a:endParaRPr lang="es-PE" sz="1600" b="1" dirty="0">
              <a:solidFill>
                <a:srgbClr val="EE4639"/>
              </a:solidFill>
              <a:latin typeface="Calibri" charset="0"/>
              <a:cs typeface="Calibri" charset="0"/>
            </a:endParaRPr>
          </a:p>
          <a:p>
            <a:pPr marL="11725" marR="0" lvl="0" indent="0" algn="l" rtl="0">
              <a:spcBef>
                <a:spcPts val="0"/>
              </a:spcBef>
              <a:spcAft>
                <a:spcPts val="0"/>
              </a:spcAft>
              <a:buNone/>
            </a:pPr>
            <a:r>
              <a:rPr lang="es-PE" dirty="0">
                <a:solidFill>
                  <a:srgbClr val="262626"/>
                </a:solidFill>
                <a:latin typeface="Calibri"/>
                <a:ea typeface="Calibri"/>
                <a:cs typeface="Calibri"/>
                <a:sym typeface="Calibri"/>
              </a:rPr>
              <a:t>Son quienes tienen la necesidad o problema no resuelto, son para quienes voy a trabajar. </a:t>
            </a:r>
            <a:endParaRPr lang="es-PE" dirty="0"/>
          </a:p>
          <a:p>
            <a:pPr marL="11725" marR="0" lvl="0" indent="0" algn="l" rtl="0">
              <a:spcBef>
                <a:spcPts val="0"/>
              </a:spcBef>
              <a:spcAft>
                <a:spcPts val="0"/>
              </a:spcAft>
              <a:buNone/>
            </a:pPr>
            <a:r>
              <a:rPr lang="es-PE" dirty="0">
                <a:solidFill>
                  <a:srgbClr val="262626"/>
                </a:solidFill>
                <a:latin typeface="Calibri"/>
                <a:ea typeface="Calibri"/>
                <a:cs typeface="Calibri"/>
                <a:sym typeface="Calibri"/>
              </a:rPr>
              <a:t>Son quienes me dirán si mi hipótesis es correcta o no, mediante sus actos hacia mi producto/servicio.</a:t>
            </a:r>
          </a:p>
          <a:p>
            <a:pPr marL="11725" marR="0" lvl="0" indent="0" algn="l" rtl="0">
              <a:spcBef>
                <a:spcPts val="0"/>
              </a:spcBef>
              <a:spcAft>
                <a:spcPts val="0"/>
              </a:spcAft>
              <a:buNone/>
            </a:pPr>
            <a:endParaRPr lang="es-PE" dirty="0">
              <a:solidFill>
                <a:srgbClr val="262626"/>
              </a:solidFill>
              <a:latin typeface="Calibri"/>
              <a:cs typeface="Calibri"/>
              <a:sym typeface="Calibri"/>
            </a:endParaRPr>
          </a:p>
          <a:p>
            <a:pPr lvl="0">
              <a:spcAft>
                <a:spcPts val="600"/>
              </a:spcAft>
            </a:pPr>
            <a:r>
              <a:rPr lang="es-ES" sz="2000" b="1" dirty="0">
                <a:solidFill>
                  <a:srgbClr val="92C14E"/>
                </a:solidFill>
                <a:latin typeface="Graphik Bold" panose="020B0503030202060203" pitchFamily="34" charset="77"/>
                <a:cs typeface="Calibri" charset="0"/>
              </a:rPr>
              <a:t>+ 02.</a:t>
            </a:r>
            <a:br>
              <a:rPr lang="es-ES" sz="1600" b="1" dirty="0">
                <a:solidFill>
                  <a:srgbClr val="92C14E"/>
                </a:solidFill>
                <a:latin typeface="Calibri" charset="0"/>
                <a:cs typeface="Calibri" charset="0"/>
              </a:rPr>
            </a:br>
            <a:r>
              <a:rPr lang="es-ES" sz="1600" b="1" dirty="0">
                <a:solidFill>
                  <a:srgbClr val="92C14E"/>
                </a:solidFill>
                <a:latin typeface="Calibri" charset="0"/>
                <a:cs typeface="Calibri" charset="0"/>
              </a:rPr>
              <a:t>PROPUESTA DE VALOR:</a:t>
            </a:r>
            <a:endParaRPr lang="es-PE" sz="1600" b="1" dirty="0">
              <a:solidFill>
                <a:srgbClr val="92C14E"/>
              </a:solidFill>
              <a:latin typeface="Calibri" charset="0"/>
              <a:cs typeface="Calibri" charset="0"/>
            </a:endParaRPr>
          </a:p>
          <a:p>
            <a:pPr marL="11725" marR="0" lvl="0" indent="0" algn="l" rtl="0">
              <a:spcBef>
                <a:spcPts val="0"/>
              </a:spcBef>
              <a:spcAft>
                <a:spcPts val="0"/>
              </a:spcAft>
              <a:buNone/>
            </a:pPr>
            <a:r>
              <a:rPr lang="es-PE" sz="1400" dirty="0">
                <a:solidFill>
                  <a:srgbClr val="262626"/>
                </a:solidFill>
                <a:latin typeface="Calibri"/>
                <a:ea typeface="Calibri"/>
                <a:cs typeface="Calibri"/>
                <a:sym typeface="Calibri"/>
              </a:rPr>
              <a:t>Son mis hipótesis, las supuestas “soluciones” a los problemas o necesidades que pretendemos resolver.</a:t>
            </a:r>
          </a:p>
          <a:p>
            <a:pPr marL="11725" marR="0" lvl="0" indent="0" algn="l" rtl="0">
              <a:spcBef>
                <a:spcPts val="0"/>
              </a:spcBef>
              <a:spcAft>
                <a:spcPts val="0"/>
              </a:spcAft>
              <a:buNone/>
            </a:pPr>
            <a:endParaRPr lang="es-PE" dirty="0">
              <a:solidFill>
                <a:srgbClr val="262626"/>
              </a:solidFill>
              <a:latin typeface="Calibri"/>
              <a:cs typeface="Calibri"/>
              <a:sym typeface="Calibri"/>
            </a:endParaRPr>
          </a:p>
          <a:p>
            <a:pPr lvl="0">
              <a:spcAft>
                <a:spcPts val="600"/>
              </a:spcAft>
            </a:pPr>
            <a:r>
              <a:rPr lang="es-ES" sz="2000" b="1" dirty="0">
                <a:solidFill>
                  <a:srgbClr val="7150A0"/>
                </a:solidFill>
                <a:latin typeface="Graphik Bold" panose="020B0503030202060203" pitchFamily="34" charset="77"/>
                <a:cs typeface="Calibri" charset="0"/>
              </a:rPr>
              <a:t>+ 03.</a:t>
            </a:r>
            <a:br>
              <a:rPr lang="es-ES" sz="1600" b="1" dirty="0">
                <a:solidFill>
                  <a:srgbClr val="7150A0"/>
                </a:solidFill>
                <a:latin typeface="Calibri" charset="0"/>
                <a:cs typeface="Calibri" charset="0"/>
              </a:rPr>
            </a:br>
            <a:r>
              <a:rPr lang="es-ES" sz="1600" b="1" dirty="0">
                <a:solidFill>
                  <a:srgbClr val="7150A0"/>
                </a:solidFill>
                <a:latin typeface="Calibri" charset="0"/>
                <a:cs typeface="Calibri" charset="0"/>
              </a:rPr>
              <a:t>PRODUCTO MÍNIMO VIABLE:</a:t>
            </a:r>
            <a:endParaRPr lang="es-PE" sz="1600" b="1" dirty="0">
              <a:solidFill>
                <a:srgbClr val="7150A0"/>
              </a:solidFill>
              <a:latin typeface="Calibri" charset="0"/>
              <a:cs typeface="Calibri" charset="0"/>
            </a:endParaRPr>
          </a:p>
          <a:p>
            <a:pPr marL="11725" marR="0" lvl="0" indent="0" algn="l" rtl="0">
              <a:spcBef>
                <a:spcPts val="0"/>
              </a:spcBef>
              <a:spcAft>
                <a:spcPts val="0"/>
              </a:spcAft>
              <a:buNone/>
            </a:pPr>
            <a:r>
              <a:rPr lang="es-PE" sz="1400" dirty="0">
                <a:solidFill>
                  <a:srgbClr val="262626"/>
                </a:solidFill>
                <a:latin typeface="Calibri"/>
                <a:ea typeface="Calibri"/>
                <a:cs typeface="Calibri"/>
                <a:sym typeface="Calibri"/>
              </a:rPr>
              <a:t>Es el experimento, mi “producto” con las mínimas funcionalidades que me permitan probar y experimentar toda mi cadena de valor. Este experimento medirá la reacción del segmento de clientes hacia la propuesta de valor presentada y determinará si estamos en el camino correcto o habrá que pivotar nuestras ideas.</a:t>
            </a:r>
            <a:endParaRPr lang="es-P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060890D-5C4B-2643-9069-A8976214FA08}"/>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C097A04C-A946-D342-A42E-7D7B0E275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DA7E6197-F08D-7748-8A23-709D038964B3}"/>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B098F56F-DB9C-044F-A27B-91FE8A3F3CBA}"/>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2220A207-7FB0-0749-B1C1-C988B3A87F63}"/>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3346FFD4-C060-B147-B5B0-8EC1B1E16FD6}"/>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2203462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45B56F8B-758A-AC4A-B0B6-822BB286D00E}"/>
              </a:ext>
            </a:extLst>
          </p:cNvPr>
          <p:cNvSpPr/>
          <p:nvPr/>
        </p:nvSpPr>
        <p:spPr>
          <a:xfrm>
            <a:off x="1362631" y="1882588"/>
            <a:ext cx="6615957" cy="2151530"/>
          </a:xfrm>
          <a:prstGeom prst="roundRect">
            <a:avLst>
              <a:gd name="adj" fmla="val 5987"/>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5" name="Imagen 4">
            <a:extLst>
              <a:ext uri="{FF2B5EF4-FFF2-40B4-BE49-F238E27FC236}">
                <a16:creationId xmlns:a16="http://schemas.microsoft.com/office/drawing/2014/main" id="{808D1440-8B9E-E34E-A3C5-488BF7E218BD}"/>
              </a:ext>
            </a:extLst>
          </p:cNvPr>
          <p:cNvPicPr>
            <a:picLocks noChangeAspect="1"/>
          </p:cNvPicPr>
          <p:nvPr/>
        </p:nvPicPr>
        <p:blipFill rotWithShape="1">
          <a:blip r:embed="rId3"/>
          <a:srcRect l="30026" r="24147" b="47890"/>
          <a:stretch/>
        </p:blipFill>
        <p:spPr>
          <a:xfrm>
            <a:off x="1640542" y="1410107"/>
            <a:ext cx="546847" cy="920717"/>
          </a:xfrm>
          <a:prstGeom prst="rect">
            <a:avLst/>
          </a:prstGeom>
        </p:spPr>
      </p:pic>
      <p:sp>
        <p:nvSpPr>
          <p:cNvPr id="6" name="object 7">
            <a:extLst>
              <a:ext uri="{FF2B5EF4-FFF2-40B4-BE49-F238E27FC236}">
                <a16:creationId xmlns:a16="http://schemas.microsoft.com/office/drawing/2014/main" id="{09BCDE89-943C-B646-A5AB-618ECFF3C35E}"/>
              </a:ext>
            </a:extLst>
          </p:cNvPr>
          <p:cNvSpPr txBox="1"/>
          <p:nvPr/>
        </p:nvSpPr>
        <p:spPr>
          <a:xfrm>
            <a:off x="1754368" y="2402902"/>
            <a:ext cx="5811844" cy="1631216"/>
          </a:xfrm>
          <a:prstGeom prst="rect">
            <a:avLst/>
          </a:prstGeom>
        </p:spPr>
        <p:txBody>
          <a:bodyPr vert="horz" wrap="square" lIns="0" tIns="0" rIns="0" bIns="0" rtlCol="0">
            <a:spAutoFit/>
          </a:bodyPr>
          <a:lstStyle/>
          <a:p>
            <a:pPr marL="0" marR="0" lvl="0" indent="0" rtl="0">
              <a:spcBef>
                <a:spcPts val="0"/>
              </a:spcBef>
              <a:spcAft>
                <a:spcPts val="0"/>
              </a:spcAft>
              <a:buNone/>
            </a:pPr>
            <a:r>
              <a:rPr lang="es-PE" sz="1800" i="1" dirty="0">
                <a:solidFill>
                  <a:schemeClr val="bg1"/>
                </a:solidFill>
                <a:latin typeface="Calibri"/>
                <a:ea typeface="Calibri"/>
                <a:cs typeface="Calibri"/>
                <a:sym typeface="Calibri"/>
              </a:rPr>
              <a:t>“</a:t>
            </a:r>
            <a:r>
              <a:rPr lang="es-PE" sz="1800" dirty="0">
                <a:solidFill>
                  <a:schemeClr val="bg1"/>
                </a:solidFill>
                <a:latin typeface="Calibri"/>
                <a:ea typeface="Calibri"/>
                <a:cs typeface="Calibri"/>
                <a:sym typeface="Calibri"/>
              </a:rPr>
              <a:t>La manera de recolectar esta información no es a través de encuestas o sujetos de prueba, sino desde la adquisición del producto base, uso y promoción entre los mismos clientes.”</a:t>
            </a:r>
            <a:endParaRPr lang="es-PE" sz="1800" dirty="0">
              <a:solidFill>
                <a:schemeClr val="bg1"/>
              </a:solidFill>
              <a:ea typeface="Calibri"/>
            </a:endParaRPr>
          </a:p>
          <a:p>
            <a:pPr marL="0" marR="0" lvl="0" indent="0" rtl="0">
              <a:spcBef>
                <a:spcPts val="0"/>
              </a:spcBef>
              <a:spcAft>
                <a:spcPts val="0"/>
              </a:spcAft>
              <a:buNone/>
            </a:pPr>
            <a:endParaRPr lang="es-PE" sz="1800" b="1" dirty="0">
              <a:solidFill>
                <a:schemeClr val="bg1"/>
              </a:solidFill>
              <a:latin typeface="Calibri"/>
              <a:ea typeface="Calibri"/>
              <a:cs typeface="Calibri"/>
              <a:sym typeface="Calibri"/>
            </a:endParaRPr>
          </a:p>
          <a:p>
            <a:pPr marL="0" marR="0" lvl="0" indent="0" algn="r" rtl="0">
              <a:spcBef>
                <a:spcPts val="0"/>
              </a:spcBef>
              <a:spcAft>
                <a:spcPts val="0"/>
              </a:spcAft>
              <a:buNone/>
            </a:pPr>
            <a:r>
              <a:rPr lang="es-PE" sz="1800" b="1" dirty="0">
                <a:solidFill>
                  <a:schemeClr val="bg1"/>
                </a:solidFill>
                <a:latin typeface="Calibri"/>
                <a:ea typeface="Calibri"/>
                <a:cs typeface="Calibri"/>
                <a:sym typeface="Calibri"/>
              </a:rPr>
              <a:t>Eric Ries</a:t>
            </a:r>
          </a:p>
          <a:p>
            <a:pPr algn="r"/>
            <a:endParaRPr lang="es-PE" sz="1600" dirty="0">
              <a:solidFill>
                <a:schemeClr val="bg1"/>
              </a:solidFill>
              <a:latin typeface="Calibri" charset="0"/>
              <a:ea typeface="Calibri" charset="0"/>
              <a:cs typeface="Calibri" charset="0"/>
            </a:endParaRPr>
          </a:p>
        </p:txBody>
      </p:sp>
      <p:sp>
        <p:nvSpPr>
          <p:cNvPr id="7" name="Rectangle 5">
            <a:extLst>
              <a:ext uri="{FF2B5EF4-FFF2-40B4-BE49-F238E27FC236}">
                <a16:creationId xmlns:a16="http://schemas.microsoft.com/office/drawing/2014/main" id="{16DEF877-E4E3-6A41-9AD0-09543C80ED4B}"/>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VALIDACIÓN DE LA HIPÓTESIS DE SOLUCIÓN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p:nvPr/>
        </p:nvSpPr>
        <p:spPr>
          <a:xfrm>
            <a:off x="503238" y="912813"/>
            <a:ext cx="3889375" cy="444737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600"/>
              </a:spcAft>
              <a:buNone/>
            </a:pPr>
            <a:r>
              <a:rPr lang="es-PE" b="1" dirty="0">
                <a:solidFill>
                  <a:srgbClr val="262626"/>
                </a:solidFill>
                <a:latin typeface="Calibri"/>
                <a:ea typeface="Calibri"/>
                <a:cs typeface="Calibri"/>
                <a:sym typeface="Calibri"/>
              </a:rPr>
              <a:t>¿QUÉ ES UN PRODUCTO MÍNIMO VIABLE </a:t>
            </a:r>
            <a:br>
              <a:rPr lang="es-PE" b="1" dirty="0">
                <a:solidFill>
                  <a:srgbClr val="262626"/>
                </a:solidFill>
                <a:latin typeface="Calibri"/>
                <a:ea typeface="Calibri"/>
                <a:cs typeface="Calibri"/>
                <a:sym typeface="Calibri"/>
              </a:rPr>
            </a:br>
            <a:r>
              <a:rPr lang="es-PE" b="1" dirty="0">
                <a:solidFill>
                  <a:srgbClr val="262626"/>
                </a:solidFill>
                <a:latin typeface="Calibri"/>
                <a:ea typeface="Calibri"/>
                <a:cs typeface="Calibri"/>
                <a:sym typeface="Calibri"/>
              </a:rPr>
              <a:t>O MVP?</a:t>
            </a:r>
            <a:endParaRPr dirty="0"/>
          </a:p>
          <a:p>
            <a:pPr marL="180975" marR="0" lvl="0" indent="-169863" algn="l" rtl="0">
              <a:spcBef>
                <a:spcPts val="0"/>
              </a:spcBef>
              <a:spcAft>
                <a:spcPts val="0"/>
              </a:spcAft>
              <a:buFont typeface="Arial" panose="020B0604020202020204" pitchFamily="34" charset="0"/>
              <a:buChar char="•"/>
            </a:pPr>
            <a:r>
              <a:rPr lang="es-PE" dirty="0">
                <a:solidFill>
                  <a:srgbClr val="262626"/>
                </a:solidFill>
                <a:latin typeface="Calibri"/>
                <a:ea typeface="Calibri"/>
                <a:cs typeface="Calibri"/>
                <a:sym typeface="Calibri"/>
              </a:rPr>
              <a:t>El MVP es la versión mínima de un nuevo producto e incluye las características básicas para satisfacer las necesidades de los clientes. Permite a una empresa o equipo recolectar la mayor cantidad de información validada gracias a sus early adopters, para así mejorar el producto lo antes posible, con el fin de lanzarlo a un público más amplio.</a:t>
            </a:r>
            <a:endParaRPr dirty="0"/>
          </a:p>
          <a:p>
            <a:pPr marL="180975" marR="0" lvl="0" indent="-169863" algn="l" rtl="0">
              <a:spcBef>
                <a:spcPts val="0"/>
              </a:spcBef>
              <a:spcAft>
                <a:spcPts val="0"/>
              </a:spcAft>
              <a:buFont typeface="Arial" panose="020B0604020202020204" pitchFamily="34" charset="0"/>
              <a:buChar char="•"/>
            </a:pPr>
            <a:endParaRPr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dirty="0">
                <a:solidFill>
                  <a:srgbClr val="262626"/>
                </a:solidFill>
                <a:latin typeface="Calibri"/>
                <a:ea typeface="Calibri"/>
                <a:cs typeface="Calibri"/>
                <a:sym typeface="Calibri"/>
              </a:rPr>
              <a:t>En esencia, es una herramienta para medir la aceptación y adaptación de un producto al mercado.</a:t>
            </a:r>
            <a:endParaRPr dirty="0"/>
          </a:p>
          <a:p>
            <a:pPr marL="180975" marR="0" lvl="0" indent="-169863" algn="l" rtl="0">
              <a:spcBef>
                <a:spcPts val="0"/>
              </a:spcBef>
              <a:spcAft>
                <a:spcPts val="0"/>
              </a:spcAft>
              <a:buFont typeface="Arial" panose="020B0604020202020204" pitchFamily="34" charset="0"/>
              <a:buChar char="•"/>
            </a:pPr>
            <a:endParaRPr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dirty="0">
                <a:solidFill>
                  <a:srgbClr val="262626"/>
                </a:solidFill>
                <a:latin typeface="Calibri"/>
                <a:ea typeface="Calibri"/>
                <a:cs typeface="Calibri"/>
                <a:sym typeface="Calibri"/>
              </a:rPr>
              <a:t>Eric Ries, creador del método Lean Startup, considera que el Producto Mínimo Viable es uno de los requisitos para que una empresa emergente reduzca el riesgo; además, permite mejorar un proyecto con un nivel alto de innovación.</a:t>
            </a:r>
            <a:endParaRPr dirty="0"/>
          </a:p>
        </p:txBody>
      </p:sp>
      <p:sp>
        <p:nvSpPr>
          <p:cNvPr id="4" name="Rectangle 5">
            <a:extLst>
              <a:ext uri="{FF2B5EF4-FFF2-40B4-BE49-F238E27FC236}">
                <a16:creationId xmlns:a16="http://schemas.microsoft.com/office/drawing/2014/main" id="{68B0A7A9-2FA1-C740-98F3-50B6CAFD5FAD}"/>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VALIDACIÓN DE LA HIPÓTESIS DE SOLUCIÓN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2E40AB0-4800-2544-8D84-98D35DFBC35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9" y="912813"/>
            <a:ext cx="3924300" cy="4321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6" name="Imagen 5">
            <a:extLst>
              <a:ext uri="{FF2B5EF4-FFF2-40B4-BE49-F238E27FC236}">
                <a16:creationId xmlns:a16="http://schemas.microsoft.com/office/drawing/2014/main" id="{F0680C83-060A-7B43-A45B-DFE71073BE4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6317" y="866714"/>
            <a:ext cx="7611366" cy="3822174"/>
          </a:xfrm>
          <a:prstGeom prst="rect">
            <a:avLst/>
          </a:prstGeom>
        </p:spPr>
      </p:pic>
      <p:sp>
        <p:nvSpPr>
          <p:cNvPr id="7" name="CuadroTexto 6">
            <a:extLst>
              <a:ext uri="{FF2B5EF4-FFF2-40B4-BE49-F238E27FC236}">
                <a16:creationId xmlns:a16="http://schemas.microsoft.com/office/drawing/2014/main" id="{145DE148-B3B2-3543-9CB4-A521C184657C}"/>
              </a:ext>
            </a:extLst>
          </p:cNvPr>
          <p:cNvSpPr txBox="1"/>
          <p:nvPr/>
        </p:nvSpPr>
        <p:spPr>
          <a:xfrm>
            <a:off x="1499337" y="4371232"/>
            <a:ext cx="6001491" cy="461665"/>
          </a:xfrm>
          <a:prstGeom prst="rect">
            <a:avLst/>
          </a:prstGeom>
          <a:noFill/>
        </p:spPr>
        <p:txBody>
          <a:bodyPr wrap="square" lIns="0" tIns="0" rIns="0" bIns="0" rtlCol="0">
            <a:spAutoFit/>
          </a:bodyPr>
          <a:lstStyle/>
          <a:p>
            <a:pPr>
              <a:spcAft>
                <a:spcPts val="600"/>
              </a:spcAft>
            </a:pPr>
            <a:r>
              <a:rPr lang="es-PE" b="1" dirty="0">
                <a:latin typeface="Calibri" charset="0"/>
                <a:cs typeface="Calibri" charset="0"/>
                <a:sym typeface="Calibri"/>
              </a:rPr>
              <a:t>“CONSTRUYE TU STARTUP 18 – LA VALIDACIÓN DE LA HIPÓTESIS”</a:t>
            </a:r>
            <a:r>
              <a:rPr lang="es-ES_tradnl" sz="1400" b="1" dirty="0">
                <a:latin typeface="Calibri" charset="0"/>
                <a:ea typeface="Calibri" charset="0"/>
                <a:cs typeface="Calibri" charset="0"/>
              </a:rPr>
              <a:t> </a:t>
            </a:r>
          </a:p>
          <a:p>
            <a:pPr marL="177800" lvl="0" indent="44450">
              <a:buFont typeface="Arial"/>
              <a:buNone/>
            </a:pPr>
            <a:r>
              <a:rPr lang="es-PE" sz="1100" dirty="0">
                <a:solidFill>
                  <a:schemeClr val="bg1">
                    <a:lumMod val="50000"/>
                  </a:schemeClr>
                </a:solidFill>
                <a:latin typeface="Calibri" charset="0"/>
                <a:cs typeface="Calibri" charset="0"/>
                <a:sym typeface="Calibri"/>
              </a:rPr>
              <a:t>www.youtube.com/watch?v=yX69heCAO40</a:t>
            </a:r>
          </a:p>
        </p:txBody>
      </p:sp>
      <p:sp>
        <p:nvSpPr>
          <p:cNvPr id="8" name="Rectángulo 7">
            <a:extLst>
              <a:ext uri="{FF2B5EF4-FFF2-40B4-BE49-F238E27FC236}">
                <a16:creationId xmlns:a16="http://schemas.microsoft.com/office/drawing/2014/main" id="{E4C63060-937B-484D-B331-9BF940DD701E}"/>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D04BFA2B-F9F3-7041-A500-9E6E375B6D2B}"/>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60FA0F64-0560-4B42-B1DF-FEC3B71A77F7}"/>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1" name="Imagen 10">
              <a:extLst>
                <a:ext uri="{FF2B5EF4-FFF2-40B4-BE49-F238E27FC236}">
                  <a16:creationId xmlns:a16="http://schemas.microsoft.com/office/drawing/2014/main" id="{E6CD280B-30A9-DC4F-A992-3DB3071F7FBB}"/>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pic>
        <p:nvPicPr>
          <p:cNvPr id="12" name="Imagen 11">
            <a:extLst>
              <a:ext uri="{FF2B5EF4-FFF2-40B4-BE49-F238E27FC236}">
                <a16:creationId xmlns:a16="http://schemas.microsoft.com/office/drawing/2014/main" id="{9B42D344-0AF2-5648-91F9-32196B1FA54E}"/>
              </a:ext>
            </a:extLst>
          </p:cNvPr>
          <p:cNvPicPr>
            <a:picLocks noChangeAspect="1"/>
          </p:cNvPicPr>
          <p:nvPr/>
        </p:nvPicPr>
        <p:blipFill>
          <a:blip r:embed="rId5"/>
          <a:stretch>
            <a:fillRect/>
          </a:stretch>
        </p:blipFill>
        <p:spPr>
          <a:xfrm>
            <a:off x="1504950" y="4658654"/>
            <a:ext cx="185286" cy="177874"/>
          </a:xfrm>
          <a:prstGeom prst="rect">
            <a:avLst/>
          </a:prstGeom>
        </p:spPr>
      </p:pic>
      <p:pic>
        <p:nvPicPr>
          <p:cNvPr id="13" name="Imagen 12">
            <a:extLst>
              <a:ext uri="{FF2B5EF4-FFF2-40B4-BE49-F238E27FC236}">
                <a16:creationId xmlns:a16="http://schemas.microsoft.com/office/drawing/2014/main" id="{305D051D-E3CE-BC47-8FA4-63EDC9466FE6}"/>
              </a:ext>
            </a:extLst>
          </p:cNvPr>
          <p:cNvPicPr>
            <a:picLocks noChangeAspect="1"/>
          </p:cNvPicPr>
          <p:nvPr/>
        </p:nvPicPr>
        <p:blipFill>
          <a:blip r:embed="rId6"/>
          <a:srcRect t="8548" b="8548"/>
          <a:stretch/>
        </p:blipFill>
        <p:spPr>
          <a:xfrm>
            <a:off x="1644203" y="1142624"/>
            <a:ext cx="5856625" cy="2783333"/>
          </a:xfrm>
          <a:prstGeom prst="round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3B6515-28F9-3344-9537-CAEA9A2FA712}"/>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E89EB9A4-CF76-C24E-B435-ED890AFD8FC5}"/>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E0B2FDC3-98BA-4B43-A73E-621195364383}"/>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786D43C4-18AB-044C-82BB-FF1331C88BFA}"/>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22AA82B0-16A9-EA4D-B71A-2B10CD8D8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11096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5" name="Rectángulo 4">
            <a:extLst>
              <a:ext uri="{FF2B5EF4-FFF2-40B4-BE49-F238E27FC236}">
                <a16:creationId xmlns:a16="http://schemas.microsoft.com/office/drawing/2014/main" id="{8CF8CDFE-AF20-644C-85B0-B46E38B20EB7}"/>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E2AA8F90-D41C-004A-8E99-FBCE30C89D6E}"/>
              </a:ext>
            </a:extLst>
          </p:cNvPr>
          <p:cNvSpPr txBox="1"/>
          <p:nvPr/>
        </p:nvSpPr>
        <p:spPr>
          <a:xfrm>
            <a:off x="1279545" y="912813"/>
            <a:ext cx="5705454" cy="1938992"/>
          </a:xfrm>
          <a:prstGeom prst="rect">
            <a:avLst/>
          </a:prstGeom>
        </p:spPr>
        <p:txBody>
          <a:bodyPr vert="horz" wrap="square" lIns="0" tIns="0" rIns="0" bIns="0" rtlCol="0">
            <a:spAutoFit/>
          </a:bodyPr>
          <a:lstStyle/>
          <a:p>
            <a:pPr lvl="0">
              <a:buSzPts val="1700"/>
            </a:pPr>
            <a:r>
              <a:rPr lang="es-PE" dirty="0">
                <a:latin typeface="Calibri" charset="0"/>
                <a:cs typeface="Calibri" charset="0"/>
                <a:sym typeface="Calibri"/>
              </a:rPr>
              <a:t>Las ideas de negocio inician con una hipótesis, debido a que hasta que la idea de negocio demuestra que funciona, sigue siendo un supuesto.</a:t>
            </a:r>
            <a:endParaRPr lang="es-PE" dirty="0">
              <a:latin typeface="Calibri" charset="0"/>
              <a:cs typeface="Calibri" charset="0"/>
            </a:endParaRPr>
          </a:p>
          <a:p>
            <a:pPr marL="107950" lvl="0">
              <a:buSzPts val="1700"/>
            </a:pPr>
            <a:endParaRPr lang="es-PE" dirty="0">
              <a:latin typeface="Calibri" charset="0"/>
              <a:cs typeface="Calibri" charset="0"/>
              <a:sym typeface="Calibri"/>
            </a:endParaRPr>
          </a:p>
          <a:p>
            <a:pPr lvl="0">
              <a:buSzPts val="1700"/>
            </a:pPr>
            <a:r>
              <a:rPr lang="es-PE" dirty="0">
                <a:latin typeface="Calibri" charset="0"/>
                <a:cs typeface="Calibri" charset="0"/>
                <a:sym typeface="Calibri"/>
              </a:rPr>
              <a:t>Existen muchos métodos para formular las hipótesis. En los negocios normalmente el eje principal de una hipótesis es descubrir si la idea tendrá aceptación en el mercado.</a:t>
            </a:r>
            <a:endParaRPr lang="es-PE" dirty="0">
              <a:latin typeface="Calibri" charset="0"/>
              <a:cs typeface="Calibri" charset="0"/>
            </a:endParaRPr>
          </a:p>
          <a:p>
            <a:pPr marL="107950" lvl="0">
              <a:buSzPts val="1700"/>
            </a:pPr>
            <a:endParaRPr lang="es-PE" dirty="0">
              <a:latin typeface="Calibri" charset="0"/>
              <a:cs typeface="Calibri" charset="0"/>
              <a:sym typeface="Calibri"/>
            </a:endParaRPr>
          </a:p>
          <a:p>
            <a:pPr lvl="0">
              <a:buSzPts val="1700"/>
            </a:pPr>
            <a:r>
              <a:rPr lang="es-PE" dirty="0">
                <a:latin typeface="Calibri" charset="0"/>
                <a:cs typeface="Calibri" charset="0"/>
                <a:sym typeface="Calibri"/>
              </a:rPr>
              <a:t>La forma de probar una hipótesis para una startup es a través de un Producto Mínimo Viable o MVP (Mínimum Viable Product).</a:t>
            </a:r>
            <a:endParaRPr lang="es-PE" dirty="0">
              <a:latin typeface="Calibri" charset="0"/>
              <a:cs typeface="Calibri" charset="0"/>
            </a:endParaRPr>
          </a:p>
        </p:txBody>
      </p:sp>
      <p:pic>
        <p:nvPicPr>
          <p:cNvPr id="7" name="Imagen 6">
            <a:extLst>
              <a:ext uri="{FF2B5EF4-FFF2-40B4-BE49-F238E27FC236}">
                <a16:creationId xmlns:a16="http://schemas.microsoft.com/office/drawing/2014/main" id="{DD9C8157-9747-A842-BB74-DAAB09F2ACC3}"/>
              </a:ext>
            </a:extLst>
          </p:cNvPr>
          <p:cNvPicPr>
            <a:picLocks noChangeAspect="1"/>
          </p:cNvPicPr>
          <p:nvPr/>
        </p:nvPicPr>
        <p:blipFill>
          <a:blip r:embed="rId3"/>
          <a:stretch>
            <a:fillRect/>
          </a:stretch>
        </p:blipFill>
        <p:spPr>
          <a:xfrm>
            <a:off x="1011260" y="954885"/>
            <a:ext cx="114138" cy="117546"/>
          </a:xfrm>
          <a:prstGeom prst="rect">
            <a:avLst/>
          </a:prstGeom>
        </p:spPr>
      </p:pic>
      <p:pic>
        <p:nvPicPr>
          <p:cNvPr id="8" name="Imagen 7">
            <a:extLst>
              <a:ext uri="{FF2B5EF4-FFF2-40B4-BE49-F238E27FC236}">
                <a16:creationId xmlns:a16="http://schemas.microsoft.com/office/drawing/2014/main" id="{CA734DAA-2B4F-3A43-AB6E-CB716500B984}"/>
              </a:ext>
            </a:extLst>
          </p:cNvPr>
          <p:cNvPicPr>
            <a:picLocks noChangeAspect="1"/>
          </p:cNvPicPr>
          <p:nvPr/>
        </p:nvPicPr>
        <p:blipFill>
          <a:blip r:embed="rId3"/>
          <a:stretch>
            <a:fillRect/>
          </a:stretch>
        </p:blipFill>
        <p:spPr>
          <a:xfrm>
            <a:off x="1011260" y="2440830"/>
            <a:ext cx="114138" cy="117546"/>
          </a:xfrm>
          <a:prstGeom prst="rect">
            <a:avLst/>
          </a:prstGeom>
        </p:spPr>
      </p:pic>
      <p:pic>
        <p:nvPicPr>
          <p:cNvPr id="10" name="Imagen 9">
            <a:extLst>
              <a:ext uri="{FF2B5EF4-FFF2-40B4-BE49-F238E27FC236}">
                <a16:creationId xmlns:a16="http://schemas.microsoft.com/office/drawing/2014/main" id="{75183CC1-9E27-8242-92F7-F477A3AFFBB3}"/>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1" name="Rectangle 5">
            <a:extLst>
              <a:ext uri="{FF2B5EF4-FFF2-40B4-BE49-F238E27FC236}">
                <a16:creationId xmlns:a16="http://schemas.microsoft.com/office/drawing/2014/main" id="{CA933C7E-BA33-D74D-8E2D-C57418E3F0D0}"/>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2" name="Imagen 11">
            <a:extLst>
              <a:ext uri="{FF2B5EF4-FFF2-40B4-BE49-F238E27FC236}">
                <a16:creationId xmlns:a16="http://schemas.microsoft.com/office/drawing/2014/main" id="{D49415B1-7BE6-E94C-91B2-BCFE5CEAB1BD}"/>
              </a:ext>
            </a:extLst>
          </p:cNvPr>
          <p:cNvPicPr>
            <a:picLocks noChangeAspect="1"/>
          </p:cNvPicPr>
          <p:nvPr/>
        </p:nvPicPr>
        <p:blipFill>
          <a:blip r:embed="rId3"/>
          <a:stretch>
            <a:fillRect/>
          </a:stretch>
        </p:blipFill>
        <p:spPr>
          <a:xfrm>
            <a:off x="1011260" y="1601381"/>
            <a:ext cx="114138" cy="117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0B3C30E-E5D4-154E-957F-DA5CFBB7759B}"/>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60DC0797-931F-F044-875A-FEDB36C8B8C3}"/>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24E258E8-074D-C549-B95A-A8843B7BE9D8}"/>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F814FE05-74FD-0841-9DF0-462179A09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3033195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4" name="Rectángulo 3">
            <a:extLst>
              <a:ext uri="{FF2B5EF4-FFF2-40B4-BE49-F238E27FC236}">
                <a16:creationId xmlns:a16="http://schemas.microsoft.com/office/drawing/2014/main" id="{097E6E6D-471B-6247-85FB-7894AF4796B8}"/>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00952EC0-189C-FB47-BD06-1799D5E52B7D}"/>
              </a:ext>
            </a:extLst>
          </p:cNvPr>
          <p:cNvSpPr txBox="1"/>
          <p:nvPr/>
        </p:nvSpPr>
        <p:spPr>
          <a:xfrm>
            <a:off x="1279009" y="917823"/>
            <a:ext cx="4774320" cy="3877985"/>
          </a:xfrm>
          <a:prstGeom prst="rect">
            <a:avLst/>
          </a:prstGeom>
        </p:spPr>
        <p:txBody>
          <a:bodyPr vert="horz" wrap="square" lIns="0" tIns="0" rIns="0" bIns="0" rtlCol="0">
            <a:spAutoFit/>
          </a:bodyPr>
          <a:lstStyle/>
          <a:p>
            <a:pPr marR="0" lvl="0" algn="l" rtl="0">
              <a:spcBef>
                <a:spcPts val="0"/>
              </a:spcBef>
              <a:spcAft>
                <a:spcPts val="0"/>
              </a:spcAft>
              <a:buClr>
                <a:srgbClr val="222222"/>
              </a:buClr>
              <a:buSzPts val="1600"/>
            </a:pPr>
            <a:r>
              <a:rPr lang="es-PE" sz="1400" dirty="0">
                <a:solidFill>
                  <a:srgbClr val="222222"/>
                </a:solidFill>
                <a:latin typeface="Calibri"/>
                <a:ea typeface="Calibri"/>
                <a:cs typeface="Calibri"/>
                <a:sym typeface="Calibri"/>
              </a:rPr>
              <a:t>Concepto.de (2020). Concepto de Hipótesis. Recuperado de https://concepto.de/hipotesis/. Fecha de consulta 23 de mayo </a:t>
            </a:r>
            <a:br>
              <a:rPr lang="es-PE" sz="1400" dirty="0">
                <a:solidFill>
                  <a:srgbClr val="222222"/>
                </a:solidFill>
                <a:latin typeface="Calibri"/>
                <a:ea typeface="Calibri"/>
                <a:cs typeface="Calibri"/>
                <a:sym typeface="Calibri"/>
              </a:rPr>
            </a:br>
            <a:r>
              <a:rPr lang="es-PE" sz="1400" dirty="0">
                <a:solidFill>
                  <a:srgbClr val="222222"/>
                </a:solidFill>
                <a:latin typeface="Calibri"/>
                <a:ea typeface="Calibri"/>
                <a:cs typeface="Calibri"/>
                <a:sym typeface="Calibri"/>
              </a:rPr>
              <a:t>de 2021</a:t>
            </a:r>
          </a:p>
          <a:p>
            <a:pPr marR="0" lvl="0" algn="l" rtl="0">
              <a:spcBef>
                <a:spcPts val="0"/>
              </a:spcBef>
              <a:spcAft>
                <a:spcPts val="0"/>
              </a:spcAft>
              <a:buClr>
                <a:srgbClr val="222222"/>
              </a:buClr>
              <a:buSzPts val="1600"/>
            </a:pPr>
            <a:endParaRPr lang="es-PE" dirty="0"/>
          </a:p>
          <a:p>
            <a:pPr marR="0" lvl="0" algn="l" rtl="0">
              <a:spcBef>
                <a:spcPts val="0"/>
              </a:spcBef>
              <a:spcAft>
                <a:spcPts val="0"/>
              </a:spcAft>
              <a:buClr>
                <a:srgbClr val="222222"/>
              </a:buClr>
              <a:buSzPts val="1600"/>
            </a:pPr>
            <a:r>
              <a:rPr lang="es-PE" sz="1400" dirty="0">
                <a:solidFill>
                  <a:srgbClr val="222222"/>
                </a:solidFill>
                <a:latin typeface="Calibri"/>
                <a:ea typeface="Calibri"/>
                <a:cs typeface="Calibri"/>
                <a:sym typeface="Calibri"/>
              </a:rPr>
              <a:t>Genwords. (s.f.). MVP: ¿Qué es y cómo ayuda a tu estrategia?. Recuperado de https://www.genwords.com/blog/mvp. Fecha de consulta 23 de mayo de 2021</a:t>
            </a:r>
          </a:p>
          <a:p>
            <a:pPr marR="0" lvl="0" algn="l" rtl="0">
              <a:spcBef>
                <a:spcPts val="0"/>
              </a:spcBef>
              <a:spcAft>
                <a:spcPts val="0"/>
              </a:spcAft>
              <a:buClr>
                <a:srgbClr val="222222"/>
              </a:buClr>
              <a:buSzPts val="1600"/>
            </a:pPr>
            <a:endParaRPr lang="es-PE" dirty="0"/>
          </a:p>
          <a:p>
            <a:pPr marR="0" lvl="0" algn="l" rtl="0">
              <a:spcBef>
                <a:spcPts val="0"/>
              </a:spcBef>
              <a:spcAft>
                <a:spcPts val="0"/>
              </a:spcAft>
              <a:buClr>
                <a:srgbClr val="222222"/>
              </a:buClr>
              <a:buSzPts val="1600"/>
            </a:pPr>
            <a:r>
              <a:rPr lang="es-PE" sz="1400" dirty="0">
                <a:solidFill>
                  <a:srgbClr val="222222"/>
                </a:solidFill>
                <a:latin typeface="Calibri"/>
                <a:ea typeface="Calibri"/>
                <a:cs typeface="Calibri"/>
                <a:sym typeface="Calibri"/>
              </a:rPr>
              <a:t>Hubspot. (2020). MVP: 3 pasos para desarrollar un producto mínimo viable. Recuperado de https://blog.hubspot.es/sales/producto-minimo-viable. Fecha de consulta 23 de mayo de 2021</a:t>
            </a:r>
          </a:p>
          <a:p>
            <a:pPr marR="0" lvl="0" algn="l" rtl="0">
              <a:spcBef>
                <a:spcPts val="0"/>
              </a:spcBef>
              <a:spcAft>
                <a:spcPts val="0"/>
              </a:spcAft>
              <a:buClr>
                <a:srgbClr val="222222"/>
              </a:buClr>
              <a:buSzPts val="1600"/>
            </a:pPr>
            <a:endParaRPr lang="es-PE" dirty="0"/>
          </a:p>
          <a:p>
            <a:pPr marR="0" lvl="0" algn="l" rtl="0">
              <a:spcBef>
                <a:spcPts val="0"/>
              </a:spcBef>
              <a:spcAft>
                <a:spcPts val="0"/>
              </a:spcAft>
              <a:buClr>
                <a:srgbClr val="222222"/>
              </a:buClr>
              <a:buSzPts val="1600"/>
            </a:pPr>
            <a:r>
              <a:rPr lang="es-PE" sz="1400" dirty="0">
                <a:solidFill>
                  <a:srgbClr val="222222"/>
                </a:solidFill>
                <a:latin typeface="Calibri"/>
                <a:ea typeface="Calibri"/>
                <a:cs typeface="Calibri"/>
                <a:sym typeface="Calibri"/>
              </a:rPr>
              <a:t>Leannovators. (2018). Como formular y documentar las hipótesis de tu modelo de negocio. Recuperado de https://leannovators.tech/blog/como-formular-y-documentar-las-hipotesis-de-tu-modelo-de-negocio/. Fecha de consulta 23 de mayo de 2021</a:t>
            </a:r>
            <a:endParaRPr lang="es-PE" dirty="0"/>
          </a:p>
        </p:txBody>
      </p:sp>
      <p:pic>
        <p:nvPicPr>
          <p:cNvPr id="6" name="Imagen 5">
            <a:extLst>
              <a:ext uri="{FF2B5EF4-FFF2-40B4-BE49-F238E27FC236}">
                <a16:creationId xmlns:a16="http://schemas.microsoft.com/office/drawing/2014/main" id="{17CE06F7-36E7-4B49-BA11-6C2625AB0833}"/>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96FDF849-43F6-0244-8860-264D541AAF97}"/>
              </a:ext>
            </a:extLst>
          </p:cNvPr>
          <p:cNvPicPr>
            <a:picLocks noChangeAspect="1"/>
          </p:cNvPicPr>
          <p:nvPr/>
        </p:nvPicPr>
        <p:blipFill>
          <a:blip r:embed="rId3"/>
          <a:stretch>
            <a:fillRect/>
          </a:stretch>
        </p:blipFill>
        <p:spPr>
          <a:xfrm>
            <a:off x="1008064" y="1802999"/>
            <a:ext cx="103867" cy="106967"/>
          </a:xfrm>
          <a:prstGeom prst="rect">
            <a:avLst/>
          </a:prstGeom>
        </p:spPr>
      </p:pic>
      <p:pic>
        <p:nvPicPr>
          <p:cNvPr id="9" name="Imagen 8">
            <a:extLst>
              <a:ext uri="{FF2B5EF4-FFF2-40B4-BE49-F238E27FC236}">
                <a16:creationId xmlns:a16="http://schemas.microsoft.com/office/drawing/2014/main" id="{BD661792-7BE5-3448-AC0D-DADD0EEEF455}"/>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1578DBF5-ED3E-B44B-90DB-DFD62AC0DD4C}"/>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317EC130-7416-F747-B52D-075D790E6E1E}"/>
              </a:ext>
            </a:extLst>
          </p:cNvPr>
          <p:cNvPicPr>
            <a:picLocks noChangeAspect="1"/>
          </p:cNvPicPr>
          <p:nvPr/>
        </p:nvPicPr>
        <p:blipFill>
          <a:blip r:embed="rId3"/>
          <a:stretch>
            <a:fillRect/>
          </a:stretch>
        </p:blipFill>
        <p:spPr>
          <a:xfrm>
            <a:off x="1008064" y="2680823"/>
            <a:ext cx="103867" cy="106967"/>
          </a:xfrm>
          <a:prstGeom prst="rect">
            <a:avLst/>
          </a:prstGeom>
        </p:spPr>
      </p:pic>
      <p:pic>
        <p:nvPicPr>
          <p:cNvPr id="13" name="Imagen 12">
            <a:extLst>
              <a:ext uri="{FF2B5EF4-FFF2-40B4-BE49-F238E27FC236}">
                <a16:creationId xmlns:a16="http://schemas.microsoft.com/office/drawing/2014/main" id="{975F61B6-42D1-A84B-A2E3-45F38A3F519D}"/>
              </a:ext>
            </a:extLst>
          </p:cNvPr>
          <p:cNvPicPr>
            <a:picLocks noChangeAspect="1"/>
          </p:cNvPicPr>
          <p:nvPr/>
        </p:nvPicPr>
        <p:blipFill>
          <a:blip r:embed="rId3"/>
          <a:stretch>
            <a:fillRect/>
          </a:stretch>
        </p:blipFill>
        <p:spPr>
          <a:xfrm>
            <a:off x="1008064" y="3741527"/>
            <a:ext cx="103867" cy="106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491B0E-93C1-0B4B-9E05-DC9AA8118C49}"/>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object 7">
            <a:extLst>
              <a:ext uri="{FF2B5EF4-FFF2-40B4-BE49-F238E27FC236}">
                <a16:creationId xmlns:a16="http://schemas.microsoft.com/office/drawing/2014/main" id="{9C1CABD5-50A7-AD44-BD33-E6360F667631}"/>
              </a:ext>
            </a:extLst>
          </p:cNvPr>
          <p:cNvSpPr txBox="1"/>
          <p:nvPr/>
        </p:nvSpPr>
        <p:spPr>
          <a:xfrm>
            <a:off x="1279008" y="917823"/>
            <a:ext cx="4924083" cy="1723549"/>
          </a:xfrm>
          <a:prstGeom prst="rect">
            <a:avLst/>
          </a:prstGeom>
        </p:spPr>
        <p:txBody>
          <a:bodyPr vert="horz" wrap="square" lIns="0" tIns="0" rIns="0" bIns="0" rtlCol="0">
            <a:spAutoFit/>
          </a:bodyPr>
          <a:lstStyle/>
          <a:p>
            <a:pPr marR="0" lvl="0" algn="l" rtl="0">
              <a:spcBef>
                <a:spcPts val="0"/>
              </a:spcBef>
              <a:spcAft>
                <a:spcPts val="0"/>
              </a:spcAft>
              <a:buClr>
                <a:srgbClr val="222222"/>
              </a:buClr>
              <a:buSzPts val="1600"/>
            </a:pPr>
            <a:r>
              <a:rPr lang="es-PE" sz="1400" dirty="0">
                <a:solidFill>
                  <a:srgbClr val="222222"/>
                </a:solidFill>
                <a:latin typeface="Calibri"/>
                <a:ea typeface="Calibri"/>
                <a:cs typeface="Calibri"/>
                <a:sym typeface="Calibri"/>
              </a:rPr>
              <a:t>Significados. (2021). Significado de hipótesis. Recuperado de </a:t>
            </a:r>
            <a:r>
              <a:rPr lang="es-PE" sz="1400" dirty="0">
                <a:solidFill>
                  <a:srgbClr val="222222"/>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https://www.significados.com/hipotesis/</a:t>
            </a:r>
            <a:r>
              <a:rPr lang="es-PE" sz="1400" dirty="0">
                <a:solidFill>
                  <a:srgbClr val="222222"/>
                </a:solidFill>
                <a:latin typeface="Calibri"/>
                <a:ea typeface="Calibri"/>
                <a:cs typeface="Calibri"/>
                <a:sym typeface="Calibri"/>
              </a:rPr>
              <a:t>. Fecha de consulta 23 de mayo de 2021</a:t>
            </a:r>
          </a:p>
          <a:p>
            <a:pPr marR="0" lvl="0" algn="l" rtl="0">
              <a:spcBef>
                <a:spcPts val="0"/>
              </a:spcBef>
              <a:spcAft>
                <a:spcPts val="0"/>
              </a:spcAft>
              <a:buClr>
                <a:srgbClr val="222222"/>
              </a:buClr>
              <a:buSzPts val="1600"/>
            </a:pPr>
            <a:endParaRPr lang="es-PE" dirty="0"/>
          </a:p>
          <a:p>
            <a:pPr marR="0" lvl="0" algn="l" rtl="0">
              <a:spcBef>
                <a:spcPts val="0"/>
              </a:spcBef>
              <a:spcAft>
                <a:spcPts val="0"/>
              </a:spcAft>
              <a:buClr>
                <a:srgbClr val="222222"/>
              </a:buClr>
              <a:buSzPts val="1600"/>
            </a:pPr>
            <a:r>
              <a:rPr lang="es-PE" sz="1400" dirty="0">
                <a:solidFill>
                  <a:srgbClr val="222222"/>
                </a:solidFill>
                <a:latin typeface="Calibri"/>
                <a:ea typeface="Calibri"/>
                <a:cs typeface="Calibri"/>
                <a:sym typeface="Calibri"/>
              </a:rPr>
              <a:t>UAEH. (s.f.). La Hipótesis: un vínculo para la investigación. Recuperado de </a:t>
            </a:r>
            <a:r>
              <a:rPr lang="es-PE" sz="1400" dirty="0">
                <a:solidFill>
                  <a:srgbClr val="222222"/>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https://www.uaeh.edu.mx/scige/boletin/tlahuelilpan/n4/e3.html</a:t>
            </a:r>
            <a:r>
              <a:rPr lang="es-PE" sz="1400" dirty="0">
                <a:solidFill>
                  <a:srgbClr val="222222"/>
                </a:solidFill>
                <a:latin typeface="Calibri"/>
                <a:ea typeface="Calibri"/>
                <a:cs typeface="Calibri"/>
                <a:sym typeface="Calibri"/>
              </a:rPr>
              <a:t>. Fecha de consulta 23 de mayo de 2021</a:t>
            </a:r>
            <a:endParaRPr lang="es-PE" dirty="0"/>
          </a:p>
        </p:txBody>
      </p:sp>
      <p:pic>
        <p:nvPicPr>
          <p:cNvPr id="4" name="Imagen 3">
            <a:extLst>
              <a:ext uri="{FF2B5EF4-FFF2-40B4-BE49-F238E27FC236}">
                <a16:creationId xmlns:a16="http://schemas.microsoft.com/office/drawing/2014/main" id="{7BFCF6F1-B3B3-6042-8389-5427E78F4958}"/>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5" name="Imagen 4">
            <a:extLst>
              <a:ext uri="{FF2B5EF4-FFF2-40B4-BE49-F238E27FC236}">
                <a16:creationId xmlns:a16="http://schemas.microsoft.com/office/drawing/2014/main" id="{EABA5207-A7F5-3D42-8C3A-466E786607FA}"/>
              </a:ext>
            </a:extLst>
          </p:cNvPr>
          <p:cNvPicPr>
            <a:picLocks noChangeAspect="1"/>
          </p:cNvPicPr>
          <p:nvPr/>
        </p:nvPicPr>
        <p:blipFill>
          <a:blip r:embed="rId4"/>
          <a:stretch>
            <a:fillRect/>
          </a:stretch>
        </p:blipFill>
        <p:spPr>
          <a:xfrm>
            <a:off x="1008064" y="1825317"/>
            <a:ext cx="103867" cy="106967"/>
          </a:xfrm>
          <a:prstGeom prst="rect">
            <a:avLst/>
          </a:prstGeom>
        </p:spPr>
      </p:pic>
      <p:pic>
        <p:nvPicPr>
          <p:cNvPr id="6" name="Imagen 5">
            <a:extLst>
              <a:ext uri="{FF2B5EF4-FFF2-40B4-BE49-F238E27FC236}">
                <a16:creationId xmlns:a16="http://schemas.microsoft.com/office/drawing/2014/main" id="{B8EA78EC-E99D-E54D-A1C7-E300FF1C7A30}"/>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7" name="Rectangle 5">
            <a:extLst>
              <a:ext uri="{FF2B5EF4-FFF2-40B4-BE49-F238E27FC236}">
                <a16:creationId xmlns:a16="http://schemas.microsoft.com/office/drawing/2014/main" id="{8FCED83F-F4EA-0C4E-9252-F0B47335B8E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83220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7ACCA5D-939E-5845-8375-D1A255453E28}"/>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33020922-1A2F-A74A-9268-3E9FD52CBC40}"/>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357581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 name="Rectángulo 3">
            <a:extLst>
              <a:ext uri="{FF2B5EF4-FFF2-40B4-BE49-F238E27FC236}">
                <a16:creationId xmlns:a16="http://schemas.microsoft.com/office/drawing/2014/main" id="{4A5872FF-B179-7240-9758-CDEEB0DB52CD}"/>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object 7">
            <a:extLst>
              <a:ext uri="{FF2B5EF4-FFF2-40B4-BE49-F238E27FC236}">
                <a16:creationId xmlns:a16="http://schemas.microsoft.com/office/drawing/2014/main" id="{BAC6B05C-6554-AE47-856E-B4D0132006BF}"/>
              </a:ext>
            </a:extLst>
          </p:cNvPr>
          <p:cNvSpPr txBox="1"/>
          <p:nvPr/>
        </p:nvSpPr>
        <p:spPr>
          <a:xfrm>
            <a:off x="1282298" y="918372"/>
            <a:ext cx="4802590" cy="3016210"/>
          </a:xfrm>
          <a:prstGeom prst="rect">
            <a:avLst/>
          </a:prstGeom>
        </p:spPr>
        <p:txBody>
          <a:bodyPr vert="horz" wrap="square" lIns="0" tIns="0" rIns="0" bIns="0" rtlCol="0">
            <a:spAutoFit/>
          </a:bodyPr>
          <a:lstStyle/>
          <a:p>
            <a:pPr marL="11725">
              <a:buSzPts val="1600"/>
            </a:pPr>
            <a:r>
              <a:rPr lang="es-PE" dirty="0">
                <a:solidFill>
                  <a:schemeClr val="tx1"/>
                </a:solidFill>
                <a:latin typeface="Calibri"/>
                <a:cs typeface="Calibri"/>
                <a:sym typeface="Calibri"/>
              </a:rPr>
              <a:t>Al iniciar un proyecto, debemos comprender que no tenemos todas las respuestas y, que equivocarse puede resultar demasiado caro.</a:t>
            </a:r>
            <a:endParaRPr lang="es-PE" dirty="0">
              <a:solidFill>
                <a:schemeClr val="tx1"/>
              </a:solidFill>
              <a:latin typeface="Calibri"/>
              <a:cs typeface="Calibri"/>
            </a:endParaRPr>
          </a:p>
          <a:p>
            <a:pPr marL="11725">
              <a:buSzPts val="1600"/>
            </a:pPr>
            <a:endParaRPr lang="es-PE" dirty="0">
              <a:solidFill>
                <a:schemeClr val="tx1"/>
              </a:solidFill>
              <a:latin typeface="Calibri"/>
              <a:cs typeface="Calibri"/>
              <a:sym typeface="Calibri"/>
            </a:endParaRPr>
          </a:p>
          <a:p>
            <a:pPr marL="11725">
              <a:buSzPts val="1600"/>
            </a:pPr>
            <a:r>
              <a:rPr lang="es-PE" dirty="0">
                <a:solidFill>
                  <a:schemeClr val="tx1"/>
                </a:solidFill>
                <a:latin typeface="Calibri"/>
                <a:cs typeface="Calibri"/>
                <a:sym typeface="Calibri"/>
              </a:rPr>
              <a:t>Es importante poder “asegurar” la inversión, y para esto debemos determinar si nuestra propuesta de negocio es tal, y poder también acercarla al consumidor de manera  que podamos comprobar la cadena de valor, y achicar el gap que hay entre lo que ofrecemos y lo que el consumidor necesita y desea. </a:t>
            </a:r>
            <a:endParaRPr lang="es-PE" dirty="0">
              <a:solidFill>
                <a:schemeClr val="tx1"/>
              </a:solidFill>
              <a:latin typeface="Calibri"/>
              <a:cs typeface="Calibri"/>
            </a:endParaRPr>
          </a:p>
          <a:p>
            <a:pPr marL="11725">
              <a:buSzPts val="1600"/>
            </a:pPr>
            <a:endParaRPr lang="es-PE" dirty="0">
              <a:solidFill>
                <a:schemeClr val="tx1"/>
              </a:solidFill>
              <a:latin typeface="Calibri"/>
              <a:cs typeface="Calibri"/>
              <a:sym typeface="Calibri"/>
            </a:endParaRPr>
          </a:p>
          <a:p>
            <a:pPr marL="11725">
              <a:buSzPts val="1600"/>
            </a:pPr>
            <a:r>
              <a:rPr lang="es-PE" dirty="0">
                <a:solidFill>
                  <a:schemeClr val="tx1"/>
                </a:solidFill>
                <a:latin typeface="Calibri"/>
                <a:cs typeface="Calibri"/>
                <a:sym typeface="Calibri"/>
              </a:rPr>
              <a:t>Para esto, hay que cuestionar y someter nuestra idea de negocio a la “aprobación” del consumidor, donde esto se hace probándolo, midiéndose  y modificándolo antes de lanzar la idea con todo al mercado.</a:t>
            </a:r>
            <a:endParaRPr lang="es-PE" dirty="0">
              <a:solidFill>
                <a:schemeClr val="tx1"/>
              </a:solidFill>
              <a:latin typeface="Calibri"/>
              <a:cs typeface="Calibri"/>
            </a:endParaRPr>
          </a:p>
        </p:txBody>
      </p:sp>
      <p:pic>
        <p:nvPicPr>
          <p:cNvPr id="6" name="Imagen 5">
            <a:extLst>
              <a:ext uri="{FF2B5EF4-FFF2-40B4-BE49-F238E27FC236}">
                <a16:creationId xmlns:a16="http://schemas.microsoft.com/office/drawing/2014/main" id="{75DE4BA3-4D87-1048-9A53-6F92335AA6BE}"/>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7" name="Imagen 6">
            <a:extLst>
              <a:ext uri="{FF2B5EF4-FFF2-40B4-BE49-F238E27FC236}">
                <a16:creationId xmlns:a16="http://schemas.microsoft.com/office/drawing/2014/main" id="{B7BE917D-AF51-2040-B828-2664BFB9B950}"/>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8" name="Rectángulo 7">
            <a:extLst>
              <a:ext uri="{FF2B5EF4-FFF2-40B4-BE49-F238E27FC236}">
                <a16:creationId xmlns:a16="http://schemas.microsoft.com/office/drawing/2014/main" id="{BE643BC2-3976-4149-9EDC-6C08F807113D}"/>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5">
            <a:extLst>
              <a:ext uri="{FF2B5EF4-FFF2-40B4-BE49-F238E27FC236}">
                <a16:creationId xmlns:a16="http://schemas.microsoft.com/office/drawing/2014/main" id="{939169D8-A585-9746-B0CD-BB0B4A66A69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0" name="Imagen 9">
            <a:extLst>
              <a:ext uri="{FF2B5EF4-FFF2-40B4-BE49-F238E27FC236}">
                <a16:creationId xmlns:a16="http://schemas.microsoft.com/office/drawing/2014/main" id="{E0D6C705-F386-B84B-BBA8-F52F6EA4F9BD}"/>
              </a:ext>
            </a:extLst>
          </p:cNvPr>
          <p:cNvPicPr>
            <a:picLocks noChangeAspect="1"/>
          </p:cNvPicPr>
          <p:nvPr/>
        </p:nvPicPr>
        <p:blipFill>
          <a:blip r:embed="rId3"/>
          <a:stretch>
            <a:fillRect/>
          </a:stretch>
        </p:blipFill>
        <p:spPr>
          <a:xfrm>
            <a:off x="1010839" y="3114219"/>
            <a:ext cx="117851" cy="121369"/>
          </a:xfrm>
          <a:prstGeom prst="rect">
            <a:avLst/>
          </a:prstGeom>
        </p:spPr>
      </p:pic>
      <p:pic>
        <p:nvPicPr>
          <p:cNvPr id="11" name="Imagen 10">
            <a:extLst>
              <a:ext uri="{FF2B5EF4-FFF2-40B4-BE49-F238E27FC236}">
                <a16:creationId xmlns:a16="http://schemas.microsoft.com/office/drawing/2014/main" id="{C8144969-81E6-9044-AF04-ECFA27CC7CBB}"/>
              </a:ext>
            </a:extLst>
          </p:cNvPr>
          <p:cNvPicPr>
            <a:picLocks noChangeAspect="1"/>
          </p:cNvPicPr>
          <p:nvPr/>
        </p:nvPicPr>
        <p:blipFill>
          <a:blip r:embed="rId3"/>
          <a:stretch>
            <a:fillRect/>
          </a:stretch>
        </p:blipFill>
        <p:spPr>
          <a:xfrm>
            <a:off x="1010839" y="1817572"/>
            <a:ext cx="117851" cy="1213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 name="Rectángulo 3">
            <a:extLst>
              <a:ext uri="{FF2B5EF4-FFF2-40B4-BE49-F238E27FC236}">
                <a16:creationId xmlns:a16="http://schemas.microsoft.com/office/drawing/2014/main" id="{F131077F-4D62-9046-AA59-03CB0AA2A1F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8EB1B616-81FE-0043-879D-F2FADCBB0222}"/>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IDENTIFICACIÓN Y</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PRIORIZACIÓN DE HIPÓTESIS</a:t>
            </a:r>
          </a:p>
        </p:txBody>
      </p:sp>
      <p:pic>
        <p:nvPicPr>
          <p:cNvPr id="6" name="Imagen 5">
            <a:extLst>
              <a:ext uri="{FF2B5EF4-FFF2-40B4-BE49-F238E27FC236}">
                <a16:creationId xmlns:a16="http://schemas.microsoft.com/office/drawing/2014/main" id="{5352105A-7013-8A47-92AE-49627390273A}"/>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4"/>
          <p:cNvSpPr txBox="1"/>
          <p:nvPr/>
        </p:nvSpPr>
        <p:spPr>
          <a:xfrm>
            <a:off x="503238" y="915828"/>
            <a:ext cx="3889375" cy="4185761"/>
          </a:xfrm>
          <a:prstGeom prst="rect">
            <a:avLst/>
          </a:prstGeom>
          <a:noFill/>
          <a:ln>
            <a:noFill/>
          </a:ln>
        </p:spPr>
        <p:txBody>
          <a:bodyPr spcFirstLastPara="1" wrap="square" lIns="0" tIns="0" rIns="0" bIns="0" anchor="t" anchorCtr="0">
            <a:spAutoFit/>
          </a:bodyPr>
          <a:lstStyle/>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Después de validar el problema que tienen los clientes potenciales, </a:t>
            </a:r>
            <a:r>
              <a:rPr lang="es-PE" sz="1600" b="1" dirty="0">
                <a:solidFill>
                  <a:srgbClr val="262626"/>
                </a:solidFill>
                <a:latin typeface="Calibri"/>
                <a:ea typeface="Calibri"/>
                <a:cs typeface="Calibri"/>
                <a:sym typeface="Calibri"/>
              </a:rPr>
              <a:t>podemos generar propuestas de soluciones, que se convertirán en modelos de negocios.</a:t>
            </a:r>
            <a:endParaRPr sz="1600" b="1"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Si no entendemos cuál es el problema o la necesidad insatisfecha, nunca podremos pensar en una “solución” que logre obtener la máxima rentabilidad posible. </a:t>
            </a:r>
            <a:endParaRPr sz="1600" dirty="0"/>
          </a:p>
          <a:p>
            <a:pPr marL="180975" marR="0" lvl="0" indent="-169863"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Asimismo, podemos tener simultáneamente muchas “ideas” de posibles “soluciones” a diferentes problemas o necesidades a resolver y para ello, debemos determinar por cuál vale la pena iniciar ya que normalmente el presupuesto y el tiempo son escasos. </a:t>
            </a:r>
            <a:endParaRPr sz="1600" dirty="0"/>
          </a:p>
        </p:txBody>
      </p:sp>
      <p:sp>
        <p:nvSpPr>
          <p:cNvPr id="5" name="Rectangle 5">
            <a:extLst>
              <a:ext uri="{FF2B5EF4-FFF2-40B4-BE49-F238E27FC236}">
                <a16:creationId xmlns:a16="http://schemas.microsoft.com/office/drawing/2014/main" id="{0CA5E714-40E5-A643-9B4D-315281A86895}"/>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F556846D-A011-714C-AB12-6EDB95FB04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147" r="8565"/>
          <a:stretch/>
        </p:blipFill>
        <p:spPr>
          <a:xfrm>
            <a:off x="4751388" y="0"/>
            <a:ext cx="4392612" cy="571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5"/>
          <p:cNvSpPr txBox="1"/>
          <p:nvPr/>
        </p:nvSpPr>
        <p:spPr>
          <a:xfrm>
            <a:off x="511341" y="912813"/>
            <a:ext cx="8164347" cy="393954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dirty="0">
                <a:solidFill>
                  <a:srgbClr val="262626"/>
                </a:solidFill>
                <a:latin typeface="Calibri"/>
                <a:ea typeface="Calibri"/>
                <a:cs typeface="Calibri"/>
                <a:sym typeface="Calibri"/>
              </a:rPr>
              <a:t>Entonces, </a:t>
            </a:r>
            <a:endParaRPr dirty="0"/>
          </a:p>
          <a:p>
            <a:pPr marL="11725" marR="0" lvl="0" indent="0" algn="l" rtl="0">
              <a:spcBef>
                <a:spcPts val="0"/>
              </a:spcBef>
              <a:spcAft>
                <a:spcPts val="0"/>
              </a:spcAft>
              <a:buNone/>
            </a:pPr>
            <a:endParaRPr sz="1600" b="1" dirty="0">
              <a:solidFill>
                <a:srgbClr val="262626"/>
              </a:solidFill>
              <a:latin typeface="Calibri"/>
              <a:ea typeface="Calibri"/>
              <a:cs typeface="Calibri"/>
              <a:sym typeface="Calibri"/>
            </a:endParaRPr>
          </a:p>
          <a:p>
            <a:pPr marL="11725" marR="0" lvl="0" indent="0" algn="ctr" rtl="0">
              <a:spcBef>
                <a:spcPts val="0"/>
              </a:spcBef>
              <a:spcAft>
                <a:spcPts val="0"/>
              </a:spcAft>
              <a:buNone/>
            </a:pPr>
            <a:r>
              <a:rPr lang="es-PE" sz="1600" b="1" dirty="0">
                <a:solidFill>
                  <a:srgbClr val="00B1C2"/>
                </a:solidFill>
                <a:latin typeface="Calibri"/>
                <a:ea typeface="Calibri"/>
                <a:cs typeface="Calibri"/>
                <a:sym typeface="Calibri"/>
              </a:rPr>
              <a:t>¿cómo podemos identificar y priorizar cuál será la idea de negocio por la que </a:t>
            </a:r>
            <a:br>
              <a:rPr lang="es-PE" sz="1600" b="1" dirty="0">
                <a:solidFill>
                  <a:srgbClr val="00B1C2"/>
                </a:solidFill>
                <a:latin typeface="Calibri"/>
                <a:ea typeface="Calibri"/>
                <a:cs typeface="Calibri"/>
                <a:sym typeface="Calibri"/>
              </a:rPr>
            </a:br>
            <a:r>
              <a:rPr lang="es-PE" sz="1600" b="1" dirty="0">
                <a:solidFill>
                  <a:srgbClr val="00B1C2"/>
                </a:solidFill>
                <a:latin typeface="Calibri"/>
                <a:ea typeface="Calibri"/>
                <a:cs typeface="Calibri"/>
                <a:sym typeface="Calibri"/>
              </a:rPr>
              <a:t>debemos comenzar?</a:t>
            </a:r>
            <a:endParaRPr dirty="0">
              <a:solidFill>
                <a:srgbClr val="00B1C2"/>
              </a:solidFill>
            </a:endParaRPr>
          </a:p>
          <a:p>
            <a:pPr marL="180000" marR="0" lvl="0" indent="-66675" algn="ctr" rtl="0">
              <a:spcBef>
                <a:spcPts val="0"/>
              </a:spcBef>
              <a:spcAft>
                <a:spcPts val="0"/>
              </a:spcAft>
              <a:buClr>
                <a:schemeClr val="dk1"/>
              </a:buClr>
              <a:buSzPts val="1600"/>
              <a:buFont typeface="Arial"/>
              <a:buNone/>
            </a:pPr>
            <a:endParaRPr sz="1600" dirty="0">
              <a:solidFill>
                <a:srgbClr val="00B1C2"/>
              </a:solidFill>
              <a:latin typeface="Calibri"/>
              <a:ea typeface="Calibri"/>
              <a:cs typeface="Calibri"/>
              <a:sym typeface="Calibri"/>
            </a:endParaRPr>
          </a:p>
          <a:p>
            <a:pPr marL="11725" marR="0" lvl="0" indent="0" algn="ctr" rtl="0">
              <a:spcBef>
                <a:spcPts val="0"/>
              </a:spcBef>
              <a:spcAft>
                <a:spcPts val="0"/>
              </a:spcAft>
              <a:buNone/>
            </a:pPr>
            <a:r>
              <a:rPr lang="es-PE" sz="1600" b="1" dirty="0">
                <a:solidFill>
                  <a:srgbClr val="00B1C2"/>
                </a:solidFill>
                <a:latin typeface="Calibri"/>
                <a:ea typeface="Calibri"/>
                <a:cs typeface="Calibri"/>
                <a:sym typeface="Calibri"/>
              </a:rPr>
              <a:t>¿Existen algunos parámetros que nos ayudarán a puntuar y discriminar las ideas </a:t>
            </a:r>
            <a:br>
              <a:rPr lang="es-PE" sz="1600" b="1" dirty="0">
                <a:solidFill>
                  <a:srgbClr val="00B1C2"/>
                </a:solidFill>
                <a:latin typeface="Calibri"/>
                <a:ea typeface="Calibri"/>
                <a:cs typeface="Calibri"/>
                <a:sym typeface="Calibri"/>
              </a:rPr>
            </a:br>
            <a:r>
              <a:rPr lang="es-PE" sz="1600" b="1" dirty="0">
                <a:solidFill>
                  <a:srgbClr val="00B1C2"/>
                </a:solidFill>
                <a:latin typeface="Calibri"/>
                <a:ea typeface="Calibri"/>
                <a:cs typeface="Calibri"/>
                <a:sym typeface="Calibri"/>
              </a:rPr>
              <a:t>pasando por un proceso de priorización?</a:t>
            </a:r>
            <a:endParaRPr dirty="0">
              <a:solidFill>
                <a:srgbClr val="00B1C2"/>
              </a:solidFill>
            </a:endParaRPr>
          </a:p>
          <a:p>
            <a:pPr marL="180000" marR="0" lvl="0" indent="-66675" algn="l" rtl="0">
              <a:spcBef>
                <a:spcPts val="0"/>
              </a:spcBef>
              <a:spcAft>
                <a:spcPts val="0"/>
              </a:spcAft>
              <a:buClr>
                <a:schemeClr val="dk1"/>
              </a:buClr>
              <a:buSzPts val="1600"/>
              <a:buFont typeface="Arial"/>
              <a:buNone/>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Estos parámetros los podemos establecer en una matriz, la cual brindará un puntaje que nos permitirá jerarquizar las ideas y, por ende, nos dará una guía para priorizar nuestros esfuerzos. </a:t>
            </a:r>
            <a:endParaRPr dirty="0"/>
          </a:p>
          <a:p>
            <a:pPr marL="180975" marR="0" lvl="0" indent="-169863" algn="l" rtl="0">
              <a:spcBef>
                <a:spcPts val="0"/>
              </a:spcBef>
              <a:spcAft>
                <a:spcPts val="0"/>
              </a:spcAft>
              <a:buClr>
                <a:schemeClr val="dk1"/>
              </a:buClr>
              <a:buSzPts val="1600"/>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Hay que destacar que esta matriz es tan solo una guía que nos ayudará a decidir finalmente, la idea que decidamos llevar a cabo, pues dependerá de quiénes llevarán el proyecto adelante, sus motivaciones y pasión por ayudar a resolver tal o cual problema o necesidad. </a:t>
            </a:r>
            <a:endParaRPr dirty="0"/>
          </a:p>
          <a:p>
            <a:pPr marL="180975" marR="0" lvl="0" indent="-169863"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600" dirty="0">
                <a:solidFill>
                  <a:srgbClr val="262626"/>
                </a:solidFill>
                <a:latin typeface="Calibri"/>
                <a:ea typeface="Calibri"/>
                <a:cs typeface="Calibri"/>
                <a:sym typeface="Calibri"/>
              </a:rPr>
              <a:t>Muchas veces, nuestras intenciones van más allá de lo netamente económico. </a:t>
            </a:r>
            <a:endParaRPr dirty="0"/>
          </a:p>
        </p:txBody>
      </p:sp>
      <p:sp>
        <p:nvSpPr>
          <p:cNvPr id="4" name="Rectangle 5">
            <a:extLst>
              <a:ext uri="{FF2B5EF4-FFF2-40B4-BE49-F238E27FC236}">
                <a16:creationId xmlns:a16="http://schemas.microsoft.com/office/drawing/2014/main" id="{339708D3-E1F5-8E4A-9F36-2F034F9E2DE9}"/>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6"/>
          <p:cNvSpPr txBox="1"/>
          <p:nvPr/>
        </p:nvSpPr>
        <p:spPr>
          <a:xfrm>
            <a:off x="503236" y="912813"/>
            <a:ext cx="8172451" cy="5693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600"/>
              </a:spcAft>
              <a:buNone/>
            </a:pPr>
            <a:r>
              <a:rPr lang="es-PE" sz="1600" b="1" dirty="0">
                <a:solidFill>
                  <a:srgbClr val="262626"/>
                </a:solidFill>
                <a:latin typeface="Calibri"/>
                <a:ea typeface="Calibri"/>
                <a:cs typeface="Calibri"/>
                <a:sym typeface="Calibri"/>
              </a:rPr>
              <a:t>MATRIZ DE IDENTIFICACIÓN Y PRIORIZACIÓN DE HIPÓTESIS</a:t>
            </a:r>
            <a:endParaRPr dirty="0"/>
          </a:p>
          <a:p>
            <a:pPr marL="11725" marR="0" lvl="0" indent="0" algn="l" rtl="0">
              <a:spcBef>
                <a:spcPts val="0"/>
              </a:spcBef>
              <a:spcAft>
                <a:spcPts val="0"/>
              </a:spcAft>
              <a:buNone/>
            </a:pPr>
            <a:r>
              <a:rPr lang="es-PE" sz="1600" dirty="0">
                <a:solidFill>
                  <a:srgbClr val="262626"/>
                </a:solidFill>
                <a:latin typeface="Calibri"/>
                <a:ea typeface="Calibri"/>
                <a:cs typeface="Calibri"/>
                <a:sym typeface="Calibri"/>
              </a:rPr>
              <a:t>En la matriz de identificación y priorización de hipótesis, se pueden ver los siguientes elementos:</a:t>
            </a:r>
            <a:endParaRPr dirty="0"/>
          </a:p>
        </p:txBody>
      </p:sp>
      <p:sp>
        <p:nvSpPr>
          <p:cNvPr id="4" name="Rectangle 5">
            <a:extLst>
              <a:ext uri="{FF2B5EF4-FFF2-40B4-BE49-F238E27FC236}">
                <a16:creationId xmlns:a16="http://schemas.microsoft.com/office/drawing/2014/main" id="{86AA4202-7EED-8E4F-AC94-1E28ABCC6B6B}"/>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redondeado 7">
            <a:extLst>
              <a:ext uri="{FF2B5EF4-FFF2-40B4-BE49-F238E27FC236}">
                <a16:creationId xmlns:a16="http://schemas.microsoft.com/office/drawing/2014/main" id="{36839643-FE40-FF44-B999-E0B2FD87CC03}"/>
              </a:ext>
            </a:extLst>
          </p:cNvPr>
          <p:cNvSpPr/>
          <p:nvPr/>
        </p:nvSpPr>
        <p:spPr>
          <a:xfrm>
            <a:off x="1216417" y="1756423"/>
            <a:ext cx="3176196" cy="2862884"/>
          </a:xfrm>
          <a:prstGeom prst="roundRect">
            <a:avLst>
              <a:gd name="adj" fmla="val 4231"/>
            </a:avLst>
          </a:prstGeom>
          <a:solidFill>
            <a:srgbClr val="FCC7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36000" rtlCol="0" anchor="t"/>
          <a:lstStyle/>
          <a:p>
            <a:pPr>
              <a:spcBef>
                <a:spcPts val="0"/>
              </a:spcBef>
              <a:spcAft>
                <a:spcPts val="1200"/>
              </a:spcAft>
              <a:buClr>
                <a:schemeClr val="accent2"/>
              </a:buClr>
            </a:pPr>
            <a:r>
              <a:rPr lang="es-ES" sz="1500" b="1" dirty="0">
                <a:solidFill>
                  <a:srgbClr val="ED4637"/>
                </a:solidFill>
                <a:latin typeface="Calibri" panose="020F0502020204030204" pitchFamily="34" charset="0"/>
                <a:cs typeface="Calibri" panose="020F0502020204030204" pitchFamily="34" charset="0"/>
              </a:rPr>
              <a:t>FILAS:</a:t>
            </a:r>
            <a:endParaRPr lang="es-PE" sz="1500" dirty="0">
              <a:solidFill>
                <a:srgbClr val="ED4637"/>
              </a:solidFill>
              <a:latin typeface="Calibri" panose="020F0502020204030204" pitchFamily="34" charset="0"/>
              <a:cs typeface="Calibri" panose="020F0502020204030204" pitchFamily="34" charset="0"/>
            </a:endParaRPr>
          </a:p>
          <a:p>
            <a:pPr marL="11725" marR="0" lvl="0" indent="0" algn="l" rtl="0">
              <a:spcBef>
                <a:spcPts val="0"/>
              </a:spcBef>
              <a:spcAft>
                <a:spcPts val="0"/>
              </a:spcAft>
              <a:buNone/>
            </a:pPr>
            <a:r>
              <a:rPr lang="es-PE" sz="1400" dirty="0">
                <a:solidFill>
                  <a:srgbClr val="262626"/>
                </a:solidFill>
                <a:latin typeface="Calibri"/>
                <a:ea typeface="Calibri"/>
                <a:cs typeface="Calibri"/>
                <a:sym typeface="Calibri"/>
              </a:rPr>
              <a:t>Listado de todas las hipótesis de ideas de negocio para diferentes necesidades o problemas de mercado que podamos tener. En caso de ser demasiadas, se podrían categorizar según algunos factores como tipos de mercado, sectores industriales, productos o servicios, etc. Dependerá de lo que tengamos en mano para evaluar.</a:t>
            </a:r>
            <a:endParaRPr lang="es-PE" dirty="0"/>
          </a:p>
        </p:txBody>
      </p:sp>
      <p:sp>
        <p:nvSpPr>
          <p:cNvPr id="10" name="Rectángulo redondeado 9">
            <a:extLst>
              <a:ext uri="{FF2B5EF4-FFF2-40B4-BE49-F238E27FC236}">
                <a16:creationId xmlns:a16="http://schemas.microsoft.com/office/drawing/2014/main" id="{24DD5425-F581-9E43-931D-135395C19641}"/>
              </a:ext>
            </a:extLst>
          </p:cNvPr>
          <p:cNvSpPr/>
          <p:nvPr/>
        </p:nvSpPr>
        <p:spPr>
          <a:xfrm>
            <a:off x="4751387" y="1756423"/>
            <a:ext cx="3176196" cy="2862884"/>
          </a:xfrm>
          <a:prstGeom prst="roundRect">
            <a:avLst>
              <a:gd name="adj" fmla="val 4231"/>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36000" rtlCol="0" anchor="t"/>
          <a:lstStyle/>
          <a:p>
            <a:pPr>
              <a:spcBef>
                <a:spcPts val="0"/>
              </a:spcBef>
              <a:spcAft>
                <a:spcPts val="1200"/>
              </a:spcAft>
              <a:buClr>
                <a:schemeClr val="accent5"/>
              </a:buClr>
            </a:pPr>
            <a:r>
              <a:rPr lang="es-ES" sz="1500" b="1" dirty="0">
                <a:solidFill>
                  <a:srgbClr val="00B1C2"/>
                </a:solidFill>
                <a:latin typeface="Calibri" panose="020F0502020204030204" pitchFamily="34" charset="0"/>
                <a:cs typeface="Calibri" panose="020F0502020204030204" pitchFamily="34" charset="0"/>
              </a:rPr>
              <a:t>COLUMNAS:</a:t>
            </a:r>
            <a:endParaRPr lang="es-PE" sz="1500" dirty="0">
              <a:solidFill>
                <a:srgbClr val="00B1C2"/>
              </a:solidFill>
              <a:latin typeface="Calibri" panose="020F0502020204030204" pitchFamily="34" charset="0"/>
              <a:cs typeface="Calibri" panose="020F0502020204030204" pitchFamily="34" charset="0"/>
            </a:endParaRPr>
          </a:p>
          <a:p>
            <a:pPr marL="11725" marR="0" lvl="0" indent="0" algn="l" rtl="0">
              <a:spcBef>
                <a:spcPts val="0"/>
              </a:spcBef>
              <a:spcAft>
                <a:spcPts val="0"/>
              </a:spcAft>
              <a:buNone/>
            </a:pPr>
            <a:r>
              <a:rPr lang="es-PE" sz="1400" dirty="0">
                <a:solidFill>
                  <a:schemeClr val="tx1"/>
                </a:solidFill>
                <a:latin typeface="Calibri"/>
                <a:ea typeface="Calibri"/>
                <a:cs typeface="Calibri"/>
                <a:sym typeface="Calibri"/>
              </a:rPr>
              <a:t>Listado con los factores con los que se contrastará cada una de las hipótesis y que nos permitirán puntuar cada una de ellas, logrando visualizar al final, las más críticas, las más riesgosas, etc.</a:t>
            </a:r>
            <a:endParaRPr lang="es-PE"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7"/>
          <p:cNvSpPr txBox="1"/>
          <p:nvPr/>
        </p:nvSpPr>
        <p:spPr>
          <a:xfrm>
            <a:off x="511341" y="912813"/>
            <a:ext cx="8164347" cy="377026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600"/>
              </a:spcAft>
              <a:buNone/>
            </a:pPr>
            <a:r>
              <a:rPr lang="es-PE" sz="1600" b="1" dirty="0">
                <a:solidFill>
                  <a:srgbClr val="262626"/>
                </a:solidFill>
                <a:latin typeface="Calibri"/>
                <a:ea typeface="Calibri"/>
                <a:cs typeface="Calibri"/>
                <a:sym typeface="Calibri"/>
              </a:rPr>
              <a:t>MATRIZ DE IDENTIFICACIÓN Y PRIORIZACIÓN DE HIPÓTESIS</a:t>
            </a:r>
            <a:endParaRPr dirty="0"/>
          </a:p>
          <a:p>
            <a:pPr marL="11725" marR="0" lvl="0" indent="0" algn="l" rtl="0">
              <a:spcBef>
                <a:spcPts val="0"/>
              </a:spcBef>
              <a:spcAft>
                <a:spcPts val="0"/>
              </a:spcAft>
              <a:buNone/>
            </a:pPr>
            <a:r>
              <a:rPr lang="es-PE" sz="1600" dirty="0">
                <a:solidFill>
                  <a:srgbClr val="262626"/>
                </a:solidFill>
                <a:latin typeface="Calibri"/>
                <a:ea typeface="Calibri"/>
                <a:cs typeface="Calibri"/>
                <a:sym typeface="Calibri"/>
              </a:rPr>
              <a:t>Para construir la matriz, sigue los siguientes pasos:</a:t>
            </a:r>
            <a:endParaRPr dirty="0"/>
          </a:p>
          <a:p>
            <a:pPr marL="11725" marR="0" lvl="0" indent="0" algn="l" rtl="0">
              <a:spcBef>
                <a:spcPts val="0"/>
              </a:spcBef>
              <a:spcAft>
                <a:spcPts val="0"/>
              </a:spcAft>
              <a:buNone/>
            </a:pPr>
            <a:endParaRPr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ES"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lang="es-PE" sz="1600" dirty="0">
              <a:solidFill>
                <a:srgbClr val="262626"/>
              </a:solidFill>
              <a:latin typeface="Calibri"/>
              <a:ea typeface="Calibri"/>
              <a:cs typeface="Calibri"/>
              <a:sym typeface="Calibri"/>
            </a:endParaRPr>
          </a:p>
          <a:p>
            <a:pPr marL="354625" marR="0" lvl="0" indent="-241300" algn="l" rtl="0">
              <a:spcBef>
                <a:spcPts val="0"/>
              </a:spcBef>
              <a:spcAft>
                <a:spcPts val="0"/>
              </a:spcAft>
              <a:buClr>
                <a:schemeClr val="dk1"/>
              </a:buClr>
              <a:buSzPts val="1600"/>
              <a:buFont typeface="Calibri"/>
              <a:buNone/>
            </a:pPr>
            <a:endParaRPr sz="1600"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PE" sz="1600" dirty="0">
                <a:solidFill>
                  <a:srgbClr val="262626"/>
                </a:solidFill>
                <a:latin typeface="Calibri"/>
                <a:ea typeface="Calibri"/>
                <a:cs typeface="Calibri"/>
                <a:sym typeface="Calibri"/>
              </a:rPr>
              <a:t>Las hipótesis de solución con mayor puntaje serían las que cumplen más con ser una startup. Esto te ayudará a decidir cuál sería la mejor opción para comenzar a desarrollar tu modelo de negocio.</a:t>
            </a:r>
            <a:endParaRPr dirty="0"/>
          </a:p>
        </p:txBody>
      </p:sp>
      <p:sp>
        <p:nvSpPr>
          <p:cNvPr id="4" name="Rectangle 5">
            <a:extLst>
              <a:ext uri="{FF2B5EF4-FFF2-40B4-BE49-F238E27FC236}">
                <a16:creationId xmlns:a16="http://schemas.microsoft.com/office/drawing/2014/main" id="{8391CDB8-685D-AC46-92C3-3B9A187D813D}"/>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6454F1F2-2BE7-854D-B0AA-4705E4876E34}"/>
              </a:ext>
            </a:extLst>
          </p:cNvPr>
          <p:cNvSpPr/>
          <p:nvPr/>
        </p:nvSpPr>
        <p:spPr>
          <a:xfrm>
            <a:off x="1307802" y="1752323"/>
            <a:ext cx="6411828" cy="646331"/>
          </a:xfrm>
          <a:prstGeom prst="rect">
            <a:avLst/>
          </a:prstGeom>
        </p:spPr>
        <p:txBody>
          <a:bodyPr wrap="square" lIns="0" tIns="0" rIns="0" bIns="0">
            <a:spAutoFit/>
          </a:bodyPr>
          <a:lstStyle/>
          <a:p>
            <a:pPr marL="11725" marR="0" lvl="0" rtl="0">
              <a:spcBef>
                <a:spcPts val="0"/>
              </a:spcBef>
              <a:spcAft>
                <a:spcPts val="0"/>
              </a:spcAft>
              <a:buClr>
                <a:srgbClr val="262626"/>
              </a:buClr>
              <a:buSzPts val="1600"/>
            </a:pPr>
            <a:r>
              <a:rPr lang="es-PE" sz="1400" dirty="0">
                <a:solidFill>
                  <a:schemeClr val="tx1"/>
                </a:solidFill>
                <a:latin typeface="Calibri"/>
                <a:ea typeface="Calibri"/>
                <a:cs typeface="Calibri"/>
                <a:sym typeface="Calibri"/>
              </a:rPr>
              <a:t>Después de identificar el problema, se te ocurrirán muchas alternativas de solución (hipótesis de solución). Coloca cada una en cada fila, en la primera columna. Cada hipótesis podría convertirse en un modelo de negocio.</a:t>
            </a:r>
            <a:endParaRPr lang="es-PE" dirty="0">
              <a:solidFill>
                <a:schemeClr val="tx1"/>
              </a:solidFill>
            </a:endParaRPr>
          </a:p>
        </p:txBody>
      </p:sp>
      <p:sp>
        <p:nvSpPr>
          <p:cNvPr id="8" name="Rectángulo 7">
            <a:extLst>
              <a:ext uri="{FF2B5EF4-FFF2-40B4-BE49-F238E27FC236}">
                <a16:creationId xmlns:a16="http://schemas.microsoft.com/office/drawing/2014/main" id="{3FE7F1C9-ADEC-3147-99A4-319B96C0F355}"/>
              </a:ext>
            </a:extLst>
          </p:cNvPr>
          <p:cNvSpPr/>
          <p:nvPr/>
        </p:nvSpPr>
        <p:spPr>
          <a:xfrm>
            <a:off x="503237" y="165427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9" name="Conector recto 8">
            <a:extLst>
              <a:ext uri="{FF2B5EF4-FFF2-40B4-BE49-F238E27FC236}">
                <a16:creationId xmlns:a16="http://schemas.microsoft.com/office/drawing/2014/main" id="{20876556-277C-974F-A04D-24EF89D368D9}"/>
              </a:ext>
            </a:extLst>
          </p:cNvPr>
          <p:cNvCxnSpPr>
            <a:cxnSpLocks/>
            <a:stCxn id="22" idx="4"/>
            <a:endCxn id="18" idx="0"/>
          </p:cNvCxnSpPr>
          <p:nvPr/>
        </p:nvCxnSpPr>
        <p:spPr>
          <a:xfrm>
            <a:off x="1093400" y="1876070"/>
            <a:ext cx="1" cy="1726032"/>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7F437596-EB93-F840-96C2-B2A14C79BE73}"/>
              </a:ext>
            </a:extLst>
          </p:cNvPr>
          <p:cNvSpPr/>
          <p:nvPr/>
        </p:nvSpPr>
        <p:spPr>
          <a:xfrm>
            <a:off x="503237" y="2548485"/>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11" name="Rectángulo 10">
            <a:extLst>
              <a:ext uri="{FF2B5EF4-FFF2-40B4-BE49-F238E27FC236}">
                <a16:creationId xmlns:a16="http://schemas.microsoft.com/office/drawing/2014/main" id="{4D1B328F-2390-EE4A-9BED-3DB792C5C5DD}"/>
              </a:ext>
            </a:extLst>
          </p:cNvPr>
          <p:cNvSpPr/>
          <p:nvPr/>
        </p:nvSpPr>
        <p:spPr>
          <a:xfrm>
            <a:off x="503237" y="3493260"/>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2" name="Rectángulo 11">
            <a:extLst>
              <a:ext uri="{FF2B5EF4-FFF2-40B4-BE49-F238E27FC236}">
                <a16:creationId xmlns:a16="http://schemas.microsoft.com/office/drawing/2014/main" id="{6DB86CB0-2931-D94E-9CEE-0BAED966CE20}"/>
              </a:ext>
            </a:extLst>
          </p:cNvPr>
          <p:cNvSpPr/>
          <p:nvPr/>
        </p:nvSpPr>
        <p:spPr>
          <a:xfrm>
            <a:off x="1307802" y="2652588"/>
            <a:ext cx="6289210" cy="646331"/>
          </a:xfrm>
          <a:prstGeom prst="rect">
            <a:avLst/>
          </a:prstGeom>
        </p:spPr>
        <p:txBody>
          <a:bodyPr wrap="square" lIns="0" tIns="0" rIns="0" bIns="0">
            <a:spAutoFit/>
          </a:bodyPr>
          <a:lstStyle/>
          <a:p>
            <a:pPr marL="11725" marR="0" lvl="0" rtl="0">
              <a:spcBef>
                <a:spcPts val="0"/>
              </a:spcBef>
              <a:spcAft>
                <a:spcPts val="0"/>
              </a:spcAft>
              <a:buClr>
                <a:srgbClr val="262626"/>
              </a:buClr>
              <a:buSzPts val="1600"/>
            </a:pPr>
            <a:r>
              <a:rPr lang="es-PE" sz="1400" dirty="0">
                <a:solidFill>
                  <a:srgbClr val="262626"/>
                </a:solidFill>
                <a:latin typeface="Calibri"/>
                <a:ea typeface="Calibri"/>
                <a:cs typeface="Calibri"/>
                <a:sym typeface="Calibri"/>
              </a:rPr>
              <a:t>Califica cada hipótesis de solución, de acuerdo a factores como relevancia, potencial innovador, potencial de escalabilidad, viabilidad y potencial de rentabilidad, del 0 al 10, así como se explica en las siguientes diapositivas.</a:t>
            </a:r>
            <a:endParaRPr lang="es-PE" dirty="0"/>
          </a:p>
        </p:txBody>
      </p:sp>
      <p:sp>
        <p:nvSpPr>
          <p:cNvPr id="13" name="Rectángulo 12">
            <a:extLst>
              <a:ext uri="{FF2B5EF4-FFF2-40B4-BE49-F238E27FC236}">
                <a16:creationId xmlns:a16="http://schemas.microsoft.com/office/drawing/2014/main" id="{2181DB96-037B-8D41-8706-A010D7B1BBF4}"/>
              </a:ext>
            </a:extLst>
          </p:cNvPr>
          <p:cNvSpPr/>
          <p:nvPr/>
        </p:nvSpPr>
        <p:spPr>
          <a:xfrm>
            <a:off x="1356793" y="3573980"/>
            <a:ext cx="5866963" cy="215444"/>
          </a:xfrm>
          <a:prstGeom prst="rect">
            <a:avLst/>
          </a:prstGeom>
        </p:spPr>
        <p:txBody>
          <a:bodyPr wrap="square" lIns="0" tIns="0" rIns="0" bIns="0">
            <a:spAutoFit/>
          </a:bodyPr>
          <a:lstStyle/>
          <a:p>
            <a:pPr marL="11725" marR="0" lvl="0" algn="l" rtl="0">
              <a:spcBef>
                <a:spcPts val="0"/>
              </a:spcBef>
              <a:spcAft>
                <a:spcPts val="0"/>
              </a:spcAft>
              <a:buClr>
                <a:srgbClr val="262626"/>
              </a:buClr>
              <a:buSzPts val="1600"/>
            </a:pPr>
            <a:r>
              <a:rPr lang="es-PE" sz="1400" dirty="0">
                <a:solidFill>
                  <a:srgbClr val="262626"/>
                </a:solidFill>
                <a:latin typeface="Calibri"/>
                <a:ea typeface="Calibri"/>
                <a:cs typeface="Calibri"/>
                <a:sym typeface="Calibri"/>
              </a:rPr>
              <a:t>Suma las calificaciones de los factores y calcula el puntaje.</a:t>
            </a:r>
            <a:endParaRPr lang="es-PE" dirty="0"/>
          </a:p>
        </p:txBody>
      </p:sp>
      <p:grpSp>
        <p:nvGrpSpPr>
          <p:cNvPr id="14" name="Agrupar 16">
            <a:extLst>
              <a:ext uri="{FF2B5EF4-FFF2-40B4-BE49-F238E27FC236}">
                <a16:creationId xmlns:a16="http://schemas.microsoft.com/office/drawing/2014/main" id="{D1E8BDFA-B973-E949-83ED-C7F21423CF5A}"/>
              </a:ext>
            </a:extLst>
          </p:cNvPr>
          <p:cNvGrpSpPr/>
          <p:nvPr/>
        </p:nvGrpSpPr>
        <p:grpSpPr>
          <a:xfrm>
            <a:off x="1023005" y="2657327"/>
            <a:ext cx="140792" cy="140258"/>
            <a:chOff x="3427964" y="2244682"/>
            <a:chExt cx="225891" cy="225034"/>
          </a:xfrm>
        </p:grpSpPr>
        <p:sp>
          <p:nvSpPr>
            <p:cNvPr id="15" name="Elipse 14">
              <a:extLst>
                <a:ext uri="{FF2B5EF4-FFF2-40B4-BE49-F238E27FC236}">
                  <a16:creationId xmlns:a16="http://schemas.microsoft.com/office/drawing/2014/main" id="{4A6ECF8D-13A2-F145-8159-8A25DBDF32AD}"/>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Elipse 15">
              <a:extLst>
                <a:ext uri="{FF2B5EF4-FFF2-40B4-BE49-F238E27FC236}">
                  <a16:creationId xmlns:a16="http://schemas.microsoft.com/office/drawing/2014/main" id="{DA88745D-13E0-F04B-9D05-775A905A0B7D}"/>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7" name="Agrupar 26">
            <a:extLst>
              <a:ext uri="{FF2B5EF4-FFF2-40B4-BE49-F238E27FC236}">
                <a16:creationId xmlns:a16="http://schemas.microsoft.com/office/drawing/2014/main" id="{2790B91E-F9A3-724D-BBDE-BD8089D8C314}"/>
              </a:ext>
            </a:extLst>
          </p:cNvPr>
          <p:cNvGrpSpPr/>
          <p:nvPr/>
        </p:nvGrpSpPr>
        <p:grpSpPr>
          <a:xfrm>
            <a:off x="1023005" y="3602102"/>
            <a:ext cx="140792" cy="140258"/>
            <a:chOff x="3427964" y="2244682"/>
            <a:chExt cx="225891" cy="225034"/>
          </a:xfrm>
        </p:grpSpPr>
        <p:sp>
          <p:nvSpPr>
            <p:cNvPr id="18" name="Elipse 17">
              <a:extLst>
                <a:ext uri="{FF2B5EF4-FFF2-40B4-BE49-F238E27FC236}">
                  <a16:creationId xmlns:a16="http://schemas.microsoft.com/office/drawing/2014/main" id="{4309DAC9-9E58-0142-8621-61F551BF832E}"/>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Elipse 18">
              <a:extLst>
                <a:ext uri="{FF2B5EF4-FFF2-40B4-BE49-F238E27FC236}">
                  <a16:creationId xmlns:a16="http://schemas.microsoft.com/office/drawing/2014/main" id="{D154625C-4051-9647-89C4-3536F5FFC0D8}"/>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0" name="Agrupar 29">
            <a:extLst>
              <a:ext uri="{FF2B5EF4-FFF2-40B4-BE49-F238E27FC236}">
                <a16:creationId xmlns:a16="http://schemas.microsoft.com/office/drawing/2014/main" id="{BA15F8A7-BCA1-FF4D-A0E9-0DD5009D5A57}"/>
              </a:ext>
            </a:extLst>
          </p:cNvPr>
          <p:cNvGrpSpPr/>
          <p:nvPr/>
        </p:nvGrpSpPr>
        <p:grpSpPr>
          <a:xfrm>
            <a:off x="1023005" y="1769468"/>
            <a:ext cx="140792" cy="140258"/>
            <a:chOff x="3427964" y="2244682"/>
            <a:chExt cx="225891" cy="225034"/>
          </a:xfrm>
        </p:grpSpPr>
        <p:sp>
          <p:nvSpPr>
            <p:cNvPr id="21" name="Elipse 20">
              <a:extLst>
                <a:ext uri="{FF2B5EF4-FFF2-40B4-BE49-F238E27FC236}">
                  <a16:creationId xmlns:a16="http://schemas.microsoft.com/office/drawing/2014/main" id="{5B647946-D271-234B-A0D1-717A85EE0180}"/>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Elipse 21">
              <a:extLst>
                <a:ext uri="{FF2B5EF4-FFF2-40B4-BE49-F238E27FC236}">
                  <a16:creationId xmlns:a16="http://schemas.microsoft.com/office/drawing/2014/main" id="{3E15827E-E9E4-4C40-A4DD-11427666F625}"/>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17" name="Imagen 16">
            <a:extLst>
              <a:ext uri="{FF2B5EF4-FFF2-40B4-BE49-F238E27FC236}">
                <a16:creationId xmlns:a16="http://schemas.microsoft.com/office/drawing/2014/main" id="{8D9CFB02-4B46-4B46-A1FC-D8ECF12056EF}"/>
              </a:ext>
            </a:extLst>
          </p:cNvPr>
          <p:cNvPicPr>
            <a:picLocks noChangeAspect="1"/>
          </p:cNvPicPr>
          <p:nvPr/>
        </p:nvPicPr>
        <p:blipFill>
          <a:blip r:embed="rId3"/>
          <a:stretch>
            <a:fillRect/>
          </a:stretch>
        </p:blipFill>
        <p:spPr>
          <a:xfrm flipH="1">
            <a:off x="5835356" y="1151798"/>
            <a:ext cx="2721460" cy="4082190"/>
          </a:xfrm>
          <a:prstGeom prst="rect">
            <a:avLst/>
          </a:prstGeom>
        </p:spPr>
      </p:pic>
      <p:sp>
        <p:nvSpPr>
          <p:cNvPr id="84" name="Google Shape;84;p8"/>
          <p:cNvSpPr txBox="1"/>
          <p:nvPr/>
        </p:nvSpPr>
        <p:spPr>
          <a:xfrm>
            <a:off x="510694" y="1459370"/>
            <a:ext cx="5570066" cy="30008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500" dirty="0">
                <a:solidFill>
                  <a:srgbClr val="262626"/>
                </a:solidFill>
                <a:latin typeface="Calibri"/>
                <a:ea typeface="Calibri"/>
                <a:cs typeface="Calibri"/>
                <a:sym typeface="Calibri"/>
              </a:rPr>
              <a:t>(según la cantidad de hipótesis se determinará la cantidad de filas)</a:t>
            </a:r>
            <a:endParaRPr sz="1500" dirty="0"/>
          </a:p>
          <a:p>
            <a:pPr marL="11725" marR="0" lvl="0" indent="0" algn="l" rtl="0">
              <a:spcBef>
                <a:spcPts val="0"/>
              </a:spcBef>
              <a:spcAft>
                <a:spcPts val="0"/>
              </a:spcAft>
              <a:buNone/>
            </a:pPr>
            <a:endParaRPr sz="1500" dirty="0">
              <a:solidFill>
                <a:srgbClr val="262626"/>
              </a:solidFill>
              <a:latin typeface="Calibri"/>
              <a:ea typeface="Calibri"/>
              <a:cs typeface="Calibri"/>
              <a:sym typeface="Calibri"/>
            </a:endParaRPr>
          </a:p>
          <a:p>
            <a:pPr marL="11725" marR="0" lvl="0" indent="0" algn="l" rtl="0">
              <a:spcBef>
                <a:spcPts val="0"/>
              </a:spcBef>
              <a:spcAft>
                <a:spcPts val="0"/>
              </a:spcAft>
              <a:buNone/>
            </a:pPr>
            <a:r>
              <a:rPr lang="es-PE" sz="1500" dirty="0">
                <a:solidFill>
                  <a:srgbClr val="262626"/>
                </a:solidFill>
                <a:latin typeface="Calibri"/>
                <a:ea typeface="Calibri"/>
                <a:cs typeface="Calibri"/>
                <a:sym typeface="Calibri"/>
              </a:rPr>
              <a:t>Las siguientes columnas mostrarán los factores a calificar por cada hipótesis de solución. Estos factores pueden ser los siguientes:</a:t>
            </a:r>
            <a:endParaRPr sz="1500" dirty="0"/>
          </a:p>
          <a:p>
            <a:pPr marL="11725" marR="0" lvl="0" indent="0" algn="l" rtl="0">
              <a:spcBef>
                <a:spcPts val="0"/>
              </a:spcBef>
              <a:spcAft>
                <a:spcPts val="0"/>
              </a:spcAft>
              <a:buNone/>
            </a:pPr>
            <a:endParaRPr sz="1500" dirty="0">
              <a:solidFill>
                <a:srgbClr val="262626"/>
              </a:solidFill>
              <a:latin typeface="Calibri"/>
              <a:ea typeface="Calibri"/>
              <a:cs typeface="Calibri"/>
              <a:sym typeface="Calibri"/>
            </a:endParaRPr>
          </a:p>
          <a:p>
            <a:pPr marL="11725" marR="0" lvl="0" indent="0" algn="l" rtl="0">
              <a:spcBef>
                <a:spcPts val="0"/>
              </a:spcBef>
              <a:spcAft>
                <a:spcPts val="0"/>
              </a:spcAft>
              <a:buNone/>
            </a:pPr>
            <a:endParaRPr lang="es-ES" sz="1500" dirty="0">
              <a:solidFill>
                <a:srgbClr val="262626"/>
              </a:solidFill>
              <a:latin typeface="Calibri"/>
              <a:ea typeface="Calibri"/>
              <a:cs typeface="Calibri"/>
              <a:sym typeface="Calibri"/>
            </a:endParaRPr>
          </a:p>
          <a:p>
            <a:pPr marL="11725" marR="0" lvl="0" indent="0" algn="l" rtl="0">
              <a:spcBef>
                <a:spcPts val="0"/>
              </a:spcBef>
              <a:spcAft>
                <a:spcPts val="0"/>
              </a:spcAft>
              <a:buNone/>
            </a:pPr>
            <a:endParaRPr lang="es-PE" sz="1500" dirty="0">
              <a:solidFill>
                <a:srgbClr val="262626"/>
              </a:solidFill>
              <a:latin typeface="Calibri"/>
              <a:ea typeface="Calibri"/>
              <a:cs typeface="Calibri"/>
              <a:sym typeface="Calibri"/>
            </a:endParaRPr>
          </a:p>
          <a:p>
            <a:pPr marL="180975" marR="0" lvl="0" indent="-169863" algn="l" rtl="0">
              <a:spcBef>
                <a:spcPts val="0"/>
              </a:spcBef>
              <a:spcAft>
                <a:spcPts val="0"/>
              </a:spcAft>
              <a:buFont typeface="Arial" panose="020B0604020202020204" pitchFamily="34" charset="0"/>
              <a:buChar char="•"/>
            </a:pPr>
            <a:r>
              <a:rPr lang="es-PE" sz="1500" dirty="0">
                <a:solidFill>
                  <a:srgbClr val="262626"/>
                </a:solidFill>
                <a:latin typeface="Calibri"/>
                <a:ea typeface="Calibri"/>
                <a:cs typeface="Calibri"/>
                <a:sym typeface="Calibri"/>
              </a:rPr>
              <a:t>Está referido a qué tan relevante o crítica es la resolución de este problema en el mercado.</a:t>
            </a:r>
          </a:p>
          <a:p>
            <a:pPr marL="180975" marR="0" lvl="0" indent="-169863" algn="l" rtl="0">
              <a:spcBef>
                <a:spcPts val="0"/>
              </a:spcBef>
              <a:spcAft>
                <a:spcPts val="0"/>
              </a:spcAft>
              <a:buFont typeface="Arial" panose="020B0604020202020204" pitchFamily="34" charset="0"/>
              <a:buChar char="•"/>
            </a:pPr>
            <a:endParaRPr sz="1500" dirty="0"/>
          </a:p>
          <a:p>
            <a:pPr marL="180975" marR="0" lvl="0" indent="-169863" algn="l" rtl="0">
              <a:spcBef>
                <a:spcPts val="0"/>
              </a:spcBef>
              <a:spcAft>
                <a:spcPts val="0"/>
              </a:spcAft>
              <a:buFont typeface="Arial" panose="020B0604020202020204" pitchFamily="34" charset="0"/>
              <a:buChar char="•"/>
            </a:pPr>
            <a:r>
              <a:rPr lang="es-PE" sz="1500" dirty="0">
                <a:solidFill>
                  <a:srgbClr val="262626"/>
                </a:solidFill>
                <a:latin typeface="Calibri"/>
                <a:ea typeface="Calibri"/>
                <a:cs typeface="Calibri"/>
                <a:sym typeface="Calibri"/>
              </a:rPr>
              <a:t>Se califica de 0 a 10, siendo 0 un problema que afecta a muy pocas personas y 10 un problema o necesidad que aqueja a una gran masa crítica de la población.</a:t>
            </a:r>
            <a:endParaRPr sz="1500" dirty="0"/>
          </a:p>
        </p:txBody>
      </p:sp>
      <p:sp>
        <p:nvSpPr>
          <p:cNvPr id="4" name="Rectangle 5">
            <a:extLst>
              <a:ext uri="{FF2B5EF4-FFF2-40B4-BE49-F238E27FC236}">
                <a16:creationId xmlns:a16="http://schemas.microsoft.com/office/drawing/2014/main" id="{6B66A79A-3D10-B14A-8263-837191195044}"/>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sym typeface="Calibri"/>
              </a:rPr>
              <a:t>IDENTIFICACIÓN Y PRIORIZACIÓN DE HIPÓTESIS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660CFA87-E941-B04B-B090-91C199F44BEB}"/>
              </a:ext>
            </a:extLst>
          </p:cNvPr>
          <p:cNvGrpSpPr/>
          <p:nvPr/>
        </p:nvGrpSpPr>
        <p:grpSpPr>
          <a:xfrm>
            <a:off x="326977" y="917244"/>
            <a:ext cx="3047159" cy="394721"/>
            <a:chOff x="287221" y="917244"/>
            <a:chExt cx="3582891" cy="500394"/>
          </a:xfrm>
        </p:grpSpPr>
        <p:sp>
          <p:nvSpPr>
            <p:cNvPr id="6" name="Rectángulo redondeado 5">
              <a:extLst>
                <a:ext uri="{FF2B5EF4-FFF2-40B4-BE49-F238E27FC236}">
                  <a16:creationId xmlns:a16="http://schemas.microsoft.com/office/drawing/2014/main" id="{6EB7C917-7508-1D43-B93F-9596220D6177}"/>
                </a:ext>
              </a:extLst>
            </p:cNvPr>
            <p:cNvSpPr/>
            <p:nvPr/>
          </p:nvSpPr>
          <p:spPr>
            <a:xfrm>
              <a:off x="503238" y="917244"/>
              <a:ext cx="3366874"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Font typeface="Arial"/>
                <a:buNone/>
                <a:tabLst>
                  <a:tab pos="569913" algn="l"/>
                </a:tabLst>
              </a:pPr>
              <a:r>
                <a:rPr lang="es-PE" b="1" dirty="0">
                  <a:solidFill>
                    <a:schemeClr val="lt1"/>
                  </a:solidFill>
                  <a:latin typeface="Calibri" charset="0"/>
                  <a:cs typeface="Calibri" charset="0"/>
                  <a:sym typeface="Calibri"/>
                </a:rPr>
                <a:t>COLUMNA 1: LAS HIPÓTESIS</a:t>
              </a:r>
              <a:endParaRPr lang="es-PE" b="1" dirty="0">
                <a:solidFill>
                  <a:schemeClr val="lt1"/>
                </a:solidFill>
                <a:latin typeface="Calibri" charset="0"/>
                <a:cs typeface="Calibri" charset="0"/>
              </a:endParaRPr>
            </a:p>
          </p:txBody>
        </p:sp>
        <p:grpSp>
          <p:nvGrpSpPr>
            <p:cNvPr id="7" name="Agrupar 14">
              <a:extLst>
                <a:ext uri="{FF2B5EF4-FFF2-40B4-BE49-F238E27FC236}">
                  <a16:creationId xmlns:a16="http://schemas.microsoft.com/office/drawing/2014/main" id="{71AEDBF0-B01E-6844-8290-E9A3C4375B17}"/>
                </a:ext>
              </a:extLst>
            </p:cNvPr>
            <p:cNvGrpSpPr/>
            <p:nvPr/>
          </p:nvGrpSpPr>
          <p:grpSpPr>
            <a:xfrm>
              <a:off x="287221" y="965530"/>
              <a:ext cx="459474" cy="403823"/>
              <a:chOff x="5892512" y="2805541"/>
              <a:chExt cx="459474" cy="403823"/>
            </a:xfrm>
          </p:grpSpPr>
          <p:sp>
            <p:nvSpPr>
              <p:cNvPr id="8" name="Elipse 7">
                <a:extLst>
                  <a:ext uri="{FF2B5EF4-FFF2-40B4-BE49-F238E27FC236}">
                    <a16:creationId xmlns:a16="http://schemas.microsoft.com/office/drawing/2014/main" id="{2ECED66F-2383-EF45-9019-50076E22E0CB}"/>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 name="Elipse 8">
                <a:extLst>
                  <a:ext uri="{FF2B5EF4-FFF2-40B4-BE49-F238E27FC236}">
                    <a16:creationId xmlns:a16="http://schemas.microsoft.com/office/drawing/2014/main" id="{647053D8-2D24-4044-85AB-BF4AB1A2F58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 name="Triángulo 9">
                <a:extLst>
                  <a:ext uri="{FF2B5EF4-FFF2-40B4-BE49-F238E27FC236}">
                    <a16:creationId xmlns:a16="http://schemas.microsoft.com/office/drawing/2014/main" id="{9BEC01C9-B225-E84E-9C8B-97DDDCF2C0AF}"/>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11" name="Grupo 10">
            <a:extLst>
              <a:ext uri="{FF2B5EF4-FFF2-40B4-BE49-F238E27FC236}">
                <a16:creationId xmlns:a16="http://schemas.microsoft.com/office/drawing/2014/main" id="{9336A81A-9DEE-AC4D-9DFA-C1F57607D2FE}"/>
              </a:ext>
            </a:extLst>
          </p:cNvPr>
          <p:cNvGrpSpPr/>
          <p:nvPr/>
        </p:nvGrpSpPr>
        <p:grpSpPr>
          <a:xfrm>
            <a:off x="326977" y="2554020"/>
            <a:ext cx="3047159" cy="394721"/>
            <a:chOff x="287221" y="917244"/>
            <a:chExt cx="3582891" cy="500394"/>
          </a:xfrm>
        </p:grpSpPr>
        <p:sp>
          <p:nvSpPr>
            <p:cNvPr id="12" name="Rectángulo redondeado 11">
              <a:extLst>
                <a:ext uri="{FF2B5EF4-FFF2-40B4-BE49-F238E27FC236}">
                  <a16:creationId xmlns:a16="http://schemas.microsoft.com/office/drawing/2014/main" id="{21079EB3-F06D-8646-AF58-C0DDB3D37E0A}"/>
                </a:ext>
              </a:extLst>
            </p:cNvPr>
            <p:cNvSpPr/>
            <p:nvPr/>
          </p:nvSpPr>
          <p:spPr>
            <a:xfrm>
              <a:off x="503238" y="917244"/>
              <a:ext cx="3366874"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PE" b="1" dirty="0">
                  <a:solidFill>
                    <a:schemeClr val="lt1"/>
                  </a:solidFill>
                  <a:latin typeface="Calibri" charset="0"/>
                  <a:ea typeface="+mn-ea"/>
                  <a:cs typeface="Calibri" charset="0"/>
                  <a:sym typeface="Calibri"/>
                </a:rPr>
                <a:t>COLUMNA 2: RELEVANCIA</a:t>
              </a:r>
              <a:endParaRPr lang="es-PE" b="1" dirty="0">
                <a:solidFill>
                  <a:schemeClr val="lt1"/>
                </a:solidFill>
                <a:latin typeface="Calibri" charset="0"/>
                <a:ea typeface="+mn-ea"/>
                <a:cs typeface="Calibri" charset="0"/>
              </a:endParaRPr>
            </a:p>
          </p:txBody>
        </p:sp>
        <p:grpSp>
          <p:nvGrpSpPr>
            <p:cNvPr id="13" name="Agrupar 14">
              <a:extLst>
                <a:ext uri="{FF2B5EF4-FFF2-40B4-BE49-F238E27FC236}">
                  <a16:creationId xmlns:a16="http://schemas.microsoft.com/office/drawing/2014/main" id="{11239170-ECDF-3248-990D-D715709C3861}"/>
                </a:ext>
              </a:extLst>
            </p:cNvPr>
            <p:cNvGrpSpPr/>
            <p:nvPr/>
          </p:nvGrpSpPr>
          <p:grpSpPr>
            <a:xfrm>
              <a:off x="287221" y="965530"/>
              <a:ext cx="459474" cy="403823"/>
              <a:chOff x="5892512" y="2805541"/>
              <a:chExt cx="459474" cy="403823"/>
            </a:xfrm>
          </p:grpSpPr>
          <p:sp>
            <p:nvSpPr>
              <p:cNvPr id="14" name="Elipse 13">
                <a:extLst>
                  <a:ext uri="{FF2B5EF4-FFF2-40B4-BE49-F238E27FC236}">
                    <a16:creationId xmlns:a16="http://schemas.microsoft.com/office/drawing/2014/main" id="{1B51CBBC-2EA1-3C48-A960-F238D9A398FB}"/>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Elipse 14">
                <a:extLst>
                  <a:ext uri="{FF2B5EF4-FFF2-40B4-BE49-F238E27FC236}">
                    <a16:creationId xmlns:a16="http://schemas.microsoft.com/office/drawing/2014/main" id="{B6E8C568-B8FA-CB48-BE98-7CAD32AF57C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Triángulo 15">
                <a:extLst>
                  <a:ext uri="{FF2B5EF4-FFF2-40B4-BE49-F238E27FC236}">
                    <a16:creationId xmlns:a16="http://schemas.microsoft.com/office/drawing/2014/main" id="{20409602-0383-7947-AE95-712781212D65}"/>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2303</Words>
  <Application>Microsoft Macintosh PowerPoint</Application>
  <PresentationFormat>Presentación en pantalla (16:10)</PresentationFormat>
  <Paragraphs>215</Paragraphs>
  <Slides>28</Slides>
  <Notes>23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Graphik Bold</vt:lpstr>
      <vt:lpstr>Graphik Regular</vt:lpstr>
      <vt:lpstr>Graphik-Medium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ISIL</dc:creator>
  <cp:lastModifiedBy>Microsoft Office User</cp:lastModifiedBy>
  <cp:revision>41</cp:revision>
  <dcterms:created xsi:type="dcterms:W3CDTF">2016-10-06T14:52:02Z</dcterms:created>
  <dcterms:modified xsi:type="dcterms:W3CDTF">2024-08-04T20:23:32Z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